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77"/>
  </p:notesMasterIdLst>
  <p:handoutMasterIdLst>
    <p:handoutMasterId r:id="rId78"/>
  </p:handoutMasterIdLst>
  <p:sldIdLst>
    <p:sldId id="919" r:id="rId6"/>
    <p:sldId id="1096" r:id="rId7"/>
    <p:sldId id="1970" r:id="rId8"/>
    <p:sldId id="1938" r:id="rId9"/>
    <p:sldId id="1939" r:id="rId10"/>
    <p:sldId id="1952" r:id="rId11"/>
    <p:sldId id="1953" r:id="rId12"/>
    <p:sldId id="1954" r:id="rId13"/>
    <p:sldId id="1967" r:id="rId14"/>
    <p:sldId id="1968" r:id="rId15"/>
    <p:sldId id="1940" r:id="rId16"/>
    <p:sldId id="1941" r:id="rId17"/>
    <p:sldId id="1942" r:id="rId18"/>
    <p:sldId id="1137" r:id="rId19"/>
    <p:sldId id="1934" r:id="rId20"/>
    <p:sldId id="1004" r:id="rId21"/>
    <p:sldId id="1945" r:id="rId22"/>
    <p:sldId id="1946" r:id="rId23"/>
    <p:sldId id="1947" r:id="rId24"/>
    <p:sldId id="1948" r:id="rId25"/>
    <p:sldId id="1951" r:id="rId26"/>
    <p:sldId id="1253" r:id="rId27"/>
    <p:sldId id="1099" r:id="rId28"/>
    <p:sldId id="1221" r:id="rId29"/>
    <p:sldId id="1240" r:id="rId30"/>
    <p:sldId id="1151" r:id="rId31"/>
    <p:sldId id="1169" r:id="rId32"/>
    <p:sldId id="1231" r:id="rId33"/>
    <p:sldId id="1241" r:id="rId34"/>
    <p:sldId id="1242" r:id="rId35"/>
    <p:sldId id="1218" r:id="rId36"/>
    <p:sldId id="1220" r:id="rId37"/>
    <p:sldId id="1217" r:id="rId38"/>
    <p:sldId id="1215" r:id="rId39"/>
    <p:sldId id="1216" r:id="rId40"/>
    <p:sldId id="1237" r:id="rId41"/>
    <p:sldId id="1230" r:id="rId42"/>
    <p:sldId id="1243" r:id="rId43"/>
    <p:sldId id="1222" r:id="rId44"/>
    <p:sldId id="1232" r:id="rId45"/>
    <p:sldId id="1255" r:id="rId46"/>
    <p:sldId id="1196" r:id="rId47"/>
    <p:sldId id="1161" r:id="rId48"/>
    <p:sldId id="1199" r:id="rId49"/>
    <p:sldId id="1200" r:id="rId50"/>
    <p:sldId id="1201" r:id="rId51"/>
    <p:sldId id="1203" r:id="rId52"/>
    <p:sldId id="1214" r:id="rId53"/>
    <p:sldId id="1180" r:id="rId54"/>
    <p:sldId id="1127" r:id="rId55"/>
    <p:sldId id="1126" r:id="rId56"/>
    <p:sldId id="1204" r:id="rId57"/>
    <p:sldId id="1185" r:id="rId58"/>
    <p:sldId id="1183" r:id="rId59"/>
    <p:sldId id="1186" r:id="rId60"/>
    <p:sldId id="1187" r:id="rId61"/>
    <p:sldId id="1195" r:id="rId62"/>
    <p:sldId id="1188" r:id="rId63"/>
    <p:sldId id="1189" r:id="rId64"/>
    <p:sldId id="1190" r:id="rId65"/>
    <p:sldId id="1087" r:id="rId66"/>
    <p:sldId id="1174" r:id="rId67"/>
    <p:sldId id="1971" r:id="rId68"/>
    <p:sldId id="1207" r:id="rId69"/>
    <p:sldId id="1233" r:id="rId70"/>
    <p:sldId id="1210" r:id="rId71"/>
    <p:sldId id="1206" r:id="rId72"/>
    <p:sldId id="1969" r:id="rId73"/>
    <p:sldId id="1238" r:id="rId74"/>
    <p:sldId id="1234" r:id="rId75"/>
    <p:sldId id="999" r:id="rId76"/>
  </p:sldIdLst>
  <p:sldSz cx="12192000" cy="6858000"/>
  <p:notesSz cx="6858000" cy="9144000"/>
  <p:embeddedFontLst>
    <p:embeddedFont>
      <p:font typeface="Calibri" panose="020F0502020204030204" pitchFamily="34" charset="0"/>
      <p:regular r:id="rId79"/>
      <p:bold r:id="rId80"/>
      <p:italic r:id="rId81"/>
      <p:boldItalic r:id="rId82"/>
    </p:embeddedFont>
    <p:embeddedFont>
      <p:font typeface="Consolas" panose="020B0609020204030204" pitchFamily="49" charset="0"/>
      <p:regular r:id="rId83"/>
      <p:bold r:id="rId84"/>
      <p:italic r:id="rId85"/>
      <p:boldItalic r:id="rId86"/>
    </p:embeddedFont>
    <p:embeddedFont>
      <p:font typeface="Lucida Console" panose="020B0609040504020204" pitchFamily="49" charset="0"/>
      <p:regular r:id="rId87"/>
    </p:embeddedFont>
    <p:embeddedFont>
      <p:font typeface="Open Sans" panose="020B0604020202020204" charset="0"/>
      <p:regular r:id="rId88"/>
      <p:bold r:id="rId89"/>
      <p:italic r:id="rId90"/>
      <p:boldItalic r:id="rId91"/>
    </p:embeddedFont>
    <p:embeddedFont>
      <p:font typeface="Segoe Light" panose="020B0604020202020204" charset="0"/>
      <p:regular r:id="rId92"/>
      <p:italic r:id="rId93"/>
    </p:embeddedFont>
    <p:embeddedFont>
      <p:font typeface="Segoe UI" panose="020B0502040204020203" pitchFamily="34" charset="0"/>
      <p:regular r:id="rId94"/>
      <p:bold r:id="rId95"/>
      <p:italic r:id="rId96"/>
      <p:boldItalic r:id="rId97"/>
    </p:embeddedFont>
    <p:embeddedFont>
      <p:font typeface="Segoe UI Light" panose="020B0502040204020203" pitchFamily="34" charset="0"/>
      <p:regular r:id="rId98"/>
      <p:italic r:id="rId99"/>
    </p:embeddedFont>
    <p:embeddedFont>
      <p:font typeface="Tw Cen MT" panose="020B0602020104020603" pitchFamily="34" charset="0"/>
      <p:regular r:id="rId100"/>
      <p:bold r:id="rId101"/>
      <p:italic r:id="rId102"/>
      <p:boldItalic r:id="rId103"/>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6105" autoAdjust="0"/>
  </p:normalViewPr>
  <p:slideViewPr>
    <p:cSldViewPr snapToGrid="0">
      <p:cViewPr varScale="1">
        <p:scale>
          <a:sx n="97" d="100"/>
          <a:sy n="97" d="100"/>
        </p:scale>
        <p:origin x="78" y="822"/>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6.fntdata"/><Relationship Id="rId89" Type="http://schemas.openxmlformats.org/officeDocument/2006/relationships/font" Target="fonts/font1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ableStyles" Target="tableStyle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font" Target="fonts/font1.fntdata"/><Relationship Id="rId87" Type="http://schemas.openxmlformats.org/officeDocument/2006/relationships/font" Target="fonts/font9.fntdata"/><Relationship Id="rId102" Type="http://schemas.openxmlformats.org/officeDocument/2006/relationships/font" Target="fonts/font24.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font" Target="fonts/font17.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100" Type="http://schemas.openxmlformats.org/officeDocument/2006/relationships/font" Target="fonts/font22.fntdata"/><Relationship Id="rId105"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9.fntdata"/><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BEA038-76BE-4D79-8BB1-2CEA3DA7B7A6}"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DAE59DF2-9529-4568-9BA0-D8C9F1B80997}">
      <dgm:prSet/>
      <dgm:spPr/>
      <dgm:t>
        <a:bodyPr/>
        <a:lstStyle/>
        <a:p>
          <a:r>
            <a:rPr lang="en-GB" b="0" baseline="0" dirty="0"/>
            <a:t>F# Emphasises Clear Code to Solve Real-world Problems</a:t>
          </a:r>
        </a:p>
      </dgm:t>
    </dgm:pt>
    <dgm:pt modelId="{4E623336-8DAC-4F14-AA89-0F8E6E6C7225}" type="parTrans" cxnId="{6200A3D2-3D62-4BB3-A8D3-9E572D413AF6}">
      <dgm:prSet/>
      <dgm:spPr/>
    </dgm:pt>
    <dgm:pt modelId="{789B9B66-4F59-41E5-A7D9-1B3966BF1714}" type="sibTrans" cxnId="{6200A3D2-3D62-4BB3-A8D3-9E572D413AF6}">
      <dgm:prSet/>
      <dgm:spPr/>
    </dgm:pt>
    <dgm:pt modelId="{149B0C85-1675-410C-8034-1060638F0F04}">
      <dgm:prSet/>
      <dgm:spPr/>
      <dgm:t>
        <a:bodyPr/>
        <a:lstStyle/>
        <a:p>
          <a:r>
            <a:rPr lang="en-GB" b="0" u="sng" baseline="0" dirty="0"/>
            <a:t>Simple</a:t>
          </a:r>
          <a:r>
            <a:rPr lang="en-GB" b="0" baseline="0" dirty="0"/>
            <a:t>, </a:t>
          </a:r>
          <a:r>
            <a:rPr lang="en-GB" b="0" u="sng" baseline="0" dirty="0"/>
            <a:t>clear</a:t>
          </a:r>
          <a:r>
            <a:rPr lang="en-GB" b="0" baseline="0" dirty="0"/>
            <a:t> code is the F# Code I Love</a:t>
          </a:r>
          <a:endParaRPr lang="en-GB" dirty="0"/>
        </a:p>
      </dgm:t>
    </dgm:pt>
    <dgm:pt modelId="{0053E430-2A79-4394-A503-7C2392C74691}" type="parTrans" cxnId="{7F56F262-E4B8-472F-9082-0BD4CFE4DD4D}">
      <dgm:prSet/>
      <dgm:spPr/>
    </dgm:pt>
    <dgm:pt modelId="{4190056E-BB93-4C56-8A84-EEA281E37DE8}" type="sibTrans" cxnId="{7F56F262-E4B8-472F-9082-0BD4CFE4DD4D}">
      <dgm:prSet/>
      <dgm:spPr/>
    </dgm:pt>
    <dgm:pt modelId="{F68D8EE6-ED3F-45C7-A220-CF0D98DDBCF8}">
      <dgm:prSet/>
      <dgm:spPr/>
      <dgm:t>
        <a:bodyPr/>
        <a:lstStyle/>
        <a:p>
          <a:r>
            <a:rPr lang="en-GB" b="0" baseline="0" dirty="0"/>
            <a:t>Object Programming </a:t>
          </a:r>
        </a:p>
        <a:p>
          <a:r>
            <a:rPr lang="en-GB" b="0" baseline="0" dirty="0"/>
            <a:t>&lt;&gt; </a:t>
          </a:r>
        </a:p>
        <a:p>
          <a:r>
            <a:rPr lang="en-GB" b="0" baseline="0" dirty="0"/>
            <a:t>Object-Oriented Programming</a:t>
          </a:r>
          <a:endParaRPr lang="en-GB" dirty="0"/>
        </a:p>
      </dgm:t>
    </dgm:pt>
    <dgm:pt modelId="{4AD0C0FB-E7CF-4DDB-A08F-15951F5E2017}" type="parTrans" cxnId="{BA5713C6-92FE-47BD-9AE8-D064A3344872}">
      <dgm:prSet/>
      <dgm:spPr/>
    </dgm:pt>
    <dgm:pt modelId="{F791B840-FBE1-404B-AE91-3877415BA303}" type="sibTrans" cxnId="{BA5713C6-92FE-47BD-9AE8-D064A3344872}">
      <dgm:prSet/>
      <dgm:spPr/>
    </dgm:pt>
    <dgm:pt modelId="{1EC90C55-1DBF-4404-B2C9-EBD6EBB8C5AA}">
      <dgm:prSet/>
      <dgm:spPr/>
      <dgm:t>
        <a:bodyPr/>
        <a:lstStyle/>
        <a:p>
          <a:r>
            <a:rPr lang="en-GB" b="0" baseline="0" dirty="0"/>
            <a:t>Not all Functional Code is Good Code</a:t>
          </a:r>
          <a:endParaRPr lang="en-GB" dirty="0"/>
        </a:p>
      </dgm:t>
    </dgm:pt>
    <dgm:pt modelId="{83941CAF-FB5B-4BF1-AD4A-B062FB9720AF}" type="parTrans" cxnId="{2C6BF97F-D66A-4D2D-8690-5A1462A48EFB}">
      <dgm:prSet/>
      <dgm:spPr/>
    </dgm:pt>
    <dgm:pt modelId="{8A968389-F4D4-411E-8EA8-BA7696541657}" type="sibTrans" cxnId="{2C6BF97F-D66A-4D2D-8690-5A1462A48EFB}">
      <dgm:prSet/>
      <dgm:spPr/>
    </dgm:pt>
    <dgm:pt modelId="{5EA493AD-CE33-4DDC-A650-B62719A9ECE7}" type="pres">
      <dgm:prSet presAssocID="{90BEA038-76BE-4D79-8BB1-2CEA3DA7B7A6}" presName="diagram" presStyleCnt="0">
        <dgm:presLayoutVars>
          <dgm:dir/>
          <dgm:resizeHandles val="exact"/>
        </dgm:presLayoutVars>
      </dgm:prSet>
      <dgm:spPr/>
    </dgm:pt>
    <dgm:pt modelId="{A3B33A26-3BE4-4500-B6B0-E27470C07D20}" type="pres">
      <dgm:prSet presAssocID="{DAE59DF2-9529-4568-9BA0-D8C9F1B80997}" presName="node" presStyleLbl="node1" presStyleIdx="0" presStyleCnt="4">
        <dgm:presLayoutVars>
          <dgm:bulletEnabled val="1"/>
        </dgm:presLayoutVars>
      </dgm:prSet>
      <dgm:spPr/>
    </dgm:pt>
    <dgm:pt modelId="{34396A67-2B68-466D-8609-98BD79E93E29}" type="pres">
      <dgm:prSet presAssocID="{789B9B66-4F59-41E5-A7D9-1B3966BF1714}" presName="sibTrans" presStyleCnt="0"/>
      <dgm:spPr/>
    </dgm:pt>
    <dgm:pt modelId="{B5CB0069-9FC4-4784-AD4B-9F0DD281D438}" type="pres">
      <dgm:prSet presAssocID="{149B0C85-1675-410C-8034-1060638F0F04}" presName="node" presStyleLbl="node1" presStyleIdx="1" presStyleCnt="4">
        <dgm:presLayoutVars>
          <dgm:bulletEnabled val="1"/>
        </dgm:presLayoutVars>
      </dgm:prSet>
      <dgm:spPr/>
    </dgm:pt>
    <dgm:pt modelId="{6B8980A8-22E7-4D78-8710-BF8FD8A7C222}" type="pres">
      <dgm:prSet presAssocID="{4190056E-BB93-4C56-8A84-EEA281E37DE8}" presName="sibTrans" presStyleCnt="0"/>
      <dgm:spPr/>
    </dgm:pt>
    <dgm:pt modelId="{6D51E91B-4374-49CC-8222-BEC9B93A1E93}" type="pres">
      <dgm:prSet presAssocID="{1EC90C55-1DBF-4404-B2C9-EBD6EBB8C5AA}" presName="node" presStyleLbl="node1" presStyleIdx="2" presStyleCnt="4">
        <dgm:presLayoutVars>
          <dgm:bulletEnabled val="1"/>
        </dgm:presLayoutVars>
      </dgm:prSet>
      <dgm:spPr/>
    </dgm:pt>
    <dgm:pt modelId="{D10B651F-7AC6-4B85-9966-A2645ED00598}" type="pres">
      <dgm:prSet presAssocID="{8A968389-F4D4-411E-8EA8-BA7696541657}" presName="sibTrans" presStyleCnt="0"/>
      <dgm:spPr/>
    </dgm:pt>
    <dgm:pt modelId="{1E31E542-E5C5-4DEB-AC70-234D0E2F3D62}" type="pres">
      <dgm:prSet presAssocID="{F68D8EE6-ED3F-45C7-A220-CF0D98DDBCF8}" presName="node" presStyleLbl="node1" presStyleIdx="3" presStyleCnt="4">
        <dgm:presLayoutVars>
          <dgm:bulletEnabled val="1"/>
        </dgm:presLayoutVars>
      </dgm:prSet>
      <dgm:spPr/>
    </dgm:pt>
  </dgm:ptLst>
  <dgm:cxnLst>
    <dgm:cxn modelId="{A7256925-7B00-44B7-8A02-406D55655713}" type="presOf" srcId="{90BEA038-76BE-4D79-8BB1-2CEA3DA7B7A6}" destId="{5EA493AD-CE33-4DDC-A650-B62719A9ECE7}" srcOrd="0" destOrd="0" presId="urn:microsoft.com/office/officeart/2005/8/layout/default"/>
    <dgm:cxn modelId="{FD50E42F-AAE2-4778-A0D2-09B2BDF0C32B}" type="presOf" srcId="{149B0C85-1675-410C-8034-1060638F0F04}" destId="{B5CB0069-9FC4-4784-AD4B-9F0DD281D438}" srcOrd="0" destOrd="0" presId="urn:microsoft.com/office/officeart/2005/8/layout/default"/>
    <dgm:cxn modelId="{7F56F262-E4B8-472F-9082-0BD4CFE4DD4D}" srcId="{90BEA038-76BE-4D79-8BB1-2CEA3DA7B7A6}" destId="{149B0C85-1675-410C-8034-1060638F0F04}" srcOrd="1" destOrd="0" parTransId="{0053E430-2A79-4394-A503-7C2392C74691}" sibTransId="{4190056E-BB93-4C56-8A84-EEA281E37DE8}"/>
    <dgm:cxn modelId="{CA3D5B78-ED15-4E6B-B459-6232B36B52CF}" type="presOf" srcId="{DAE59DF2-9529-4568-9BA0-D8C9F1B80997}" destId="{A3B33A26-3BE4-4500-B6B0-E27470C07D20}" srcOrd="0" destOrd="0" presId="urn:microsoft.com/office/officeart/2005/8/layout/default"/>
    <dgm:cxn modelId="{2C6BF97F-D66A-4D2D-8690-5A1462A48EFB}" srcId="{90BEA038-76BE-4D79-8BB1-2CEA3DA7B7A6}" destId="{1EC90C55-1DBF-4404-B2C9-EBD6EBB8C5AA}" srcOrd="2" destOrd="0" parTransId="{83941CAF-FB5B-4BF1-AD4A-B062FB9720AF}" sibTransId="{8A968389-F4D4-411E-8EA8-BA7696541657}"/>
    <dgm:cxn modelId="{7D79988F-5FD6-4167-A0E5-2D3EAF3EF2E5}" type="presOf" srcId="{1EC90C55-1DBF-4404-B2C9-EBD6EBB8C5AA}" destId="{6D51E91B-4374-49CC-8222-BEC9B93A1E93}" srcOrd="0" destOrd="0" presId="urn:microsoft.com/office/officeart/2005/8/layout/default"/>
    <dgm:cxn modelId="{BA5713C6-92FE-47BD-9AE8-D064A3344872}" srcId="{90BEA038-76BE-4D79-8BB1-2CEA3DA7B7A6}" destId="{F68D8EE6-ED3F-45C7-A220-CF0D98DDBCF8}" srcOrd="3" destOrd="0" parTransId="{4AD0C0FB-E7CF-4DDB-A08F-15951F5E2017}" sibTransId="{F791B840-FBE1-404B-AE91-3877415BA303}"/>
    <dgm:cxn modelId="{BB3185D1-8ABD-43C8-8D72-DF5F2D08A441}" type="presOf" srcId="{F68D8EE6-ED3F-45C7-A220-CF0D98DDBCF8}" destId="{1E31E542-E5C5-4DEB-AC70-234D0E2F3D62}" srcOrd="0" destOrd="0" presId="urn:microsoft.com/office/officeart/2005/8/layout/default"/>
    <dgm:cxn modelId="{6200A3D2-3D62-4BB3-A8D3-9E572D413AF6}" srcId="{90BEA038-76BE-4D79-8BB1-2CEA3DA7B7A6}" destId="{DAE59DF2-9529-4568-9BA0-D8C9F1B80997}" srcOrd="0" destOrd="0" parTransId="{4E623336-8DAC-4F14-AA89-0F8E6E6C7225}" sibTransId="{789B9B66-4F59-41E5-A7D9-1B3966BF1714}"/>
    <dgm:cxn modelId="{E9A4140F-6A9A-4FF1-8B1E-408A0E30DC11}" type="presParOf" srcId="{5EA493AD-CE33-4DDC-A650-B62719A9ECE7}" destId="{A3B33A26-3BE4-4500-B6B0-E27470C07D20}" srcOrd="0" destOrd="0" presId="urn:microsoft.com/office/officeart/2005/8/layout/default"/>
    <dgm:cxn modelId="{E8F5D423-1087-4C57-9538-CB0E7783CC30}" type="presParOf" srcId="{5EA493AD-CE33-4DDC-A650-B62719A9ECE7}" destId="{34396A67-2B68-466D-8609-98BD79E93E29}" srcOrd="1" destOrd="0" presId="urn:microsoft.com/office/officeart/2005/8/layout/default"/>
    <dgm:cxn modelId="{0B59B6BD-9D30-404C-9C87-924357F75BE2}" type="presParOf" srcId="{5EA493AD-CE33-4DDC-A650-B62719A9ECE7}" destId="{B5CB0069-9FC4-4784-AD4B-9F0DD281D438}" srcOrd="2" destOrd="0" presId="urn:microsoft.com/office/officeart/2005/8/layout/default"/>
    <dgm:cxn modelId="{E755C079-F544-49EF-9870-7FF940AD7EA9}" type="presParOf" srcId="{5EA493AD-CE33-4DDC-A650-B62719A9ECE7}" destId="{6B8980A8-22E7-4D78-8710-BF8FD8A7C222}" srcOrd="3" destOrd="0" presId="urn:microsoft.com/office/officeart/2005/8/layout/default"/>
    <dgm:cxn modelId="{8CEFC756-459F-489C-AA51-136BAABCA335}" type="presParOf" srcId="{5EA493AD-CE33-4DDC-A650-B62719A9ECE7}" destId="{6D51E91B-4374-49CC-8222-BEC9B93A1E93}" srcOrd="4" destOrd="0" presId="urn:microsoft.com/office/officeart/2005/8/layout/default"/>
    <dgm:cxn modelId="{855C2135-F2D9-418B-A184-424D529712FF}" type="presParOf" srcId="{5EA493AD-CE33-4DDC-A650-B62719A9ECE7}" destId="{D10B651F-7AC6-4B85-9966-A2645ED00598}" srcOrd="5" destOrd="0" presId="urn:microsoft.com/office/officeart/2005/8/layout/default"/>
    <dgm:cxn modelId="{6094BC63-51AC-4070-9C94-939CAA8E15E0}" type="presParOf" srcId="{5EA493AD-CE33-4DDC-A650-B62719A9ECE7}" destId="{1E31E542-E5C5-4DEB-AC70-234D0E2F3D6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33A26-3BE4-4500-B6B0-E27470C07D20}">
      <dsp:nvSpPr>
        <dsp:cNvPr id="0" name=""/>
        <dsp:cNvSpPr/>
      </dsp:nvSpPr>
      <dsp:spPr>
        <a:xfrm>
          <a:off x="1586637" y="2548"/>
          <a:ext cx="4087140" cy="245228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F# Emphasises Clear Code to Solve Real-world Problems</a:t>
          </a:r>
        </a:p>
      </dsp:txBody>
      <dsp:txXfrm>
        <a:off x="1586637" y="2548"/>
        <a:ext cx="4087140" cy="2452284"/>
      </dsp:txXfrm>
    </dsp:sp>
    <dsp:sp modelId="{B5CB0069-9FC4-4784-AD4B-9F0DD281D438}">
      <dsp:nvSpPr>
        <dsp:cNvPr id="0" name=""/>
        <dsp:cNvSpPr/>
      </dsp:nvSpPr>
      <dsp:spPr>
        <a:xfrm>
          <a:off x="6082491" y="2548"/>
          <a:ext cx="4087140" cy="2452284"/>
        </a:xfrm>
        <a:prstGeom prst="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u="sng" kern="1200" baseline="0" dirty="0"/>
            <a:t>Simple</a:t>
          </a:r>
          <a:r>
            <a:rPr lang="en-GB" sz="3000" b="0" kern="1200" baseline="0" dirty="0"/>
            <a:t>, </a:t>
          </a:r>
          <a:r>
            <a:rPr lang="en-GB" sz="3000" b="0" u="sng" kern="1200" baseline="0" dirty="0"/>
            <a:t>clear</a:t>
          </a:r>
          <a:r>
            <a:rPr lang="en-GB" sz="3000" b="0" kern="1200" baseline="0" dirty="0"/>
            <a:t> code is the F# Code I Love</a:t>
          </a:r>
          <a:endParaRPr lang="en-GB" sz="3000" kern="1200" dirty="0"/>
        </a:p>
      </dsp:txBody>
      <dsp:txXfrm>
        <a:off x="6082491" y="2548"/>
        <a:ext cx="4087140" cy="2452284"/>
      </dsp:txXfrm>
    </dsp:sp>
    <dsp:sp modelId="{6D51E91B-4374-49CC-8222-BEC9B93A1E93}">
      <dsp:nvSpPr>
        <dsp:cNvPr id="0" name=""/>
        <dsp:cNvSpPr/>
      </dsp:nvSpPr>
      <dsp:spPr>
        <a:xfrm>
          <a:off x="1586637" y="2863546"/>
          <a:ext cx="4087140" cy="2452284"/>
        </a:xfrm>
        <a:prstGeom prst="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Not all Functional Code is Good Code</a:t>
          </a:r>
          <a:endParaRPr lang="en-GB" sz="3000" kern="1200" dirty="0"/>
        </a:p>
      </dsp:txBody>
      <dsp:txXfrm>
        <a:off x="1586637" y="2863546"/>
        <a:ext cx="4087140" cy="2452284"/>
      </dsp:txXfrm>
    </dsp:sp>
    <dsp:sp modelId="{1E31E542-E5C5-4DEB-AC70-234D0E2F3D62}">
      <dsp:nvSpPr>
        <dsp:cNvPr id="0" name=""/>
        <dsp:cNvSpPr/>
      </dsp:nvSpPr>
      <dsp:spPr>
        <a:xfrm>
          <a:off x="6082491" y="2863546"/>
          <a:ext cx="4087140" cy="2452284"/>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Object Programming </a:t>
          </a:r>
        </a:p>
        <a:p>
          <a:pPr marL="0" lvl="0" indent="0" algn="ctr" defTabSz="1333500">
            <a:lnSpc>
              <a:spcPct val="90000"/>
            </a:lnSpc>
            <a:spcBef>
              <a:spcPct val="0"/>
            </a:spcBef>
            <a:spcAft>
              <a:spcPct val="35000"/>
            </a:spcAft>
            <a:buNone/>
          </a:pPr>
          <a:r>
            <a:rPr lang="en-GB" sz="3000" b="0" kern="1200" baseline="0" dirty="0"/>
            <a:t>&lt;&gt; </a:t>
          </a:r>
        </a:p>
        <a:p>
          <a:pPr marL="0" lvl="0" indent="0" algn="ctr" defTabSz="1333500">
            <a:lnSpc>
              <a:spcPct val="90000"/>
            </a:lnSpc>
            <a:spcBef>
              <a:spcPct val="0"/>
            </a:spcBef>
            <a:spcAft>
              <a:spcPct val="35000"/>
            </a:spcAft>
            <a:buNone/>
          </a:pPr>
          <a:r>
            <a:rPr lang="en-GB" sz="3000" b="0" kern="1200" baseline="0" dirty="0"/>
            <a:t>Object-Oriented Programming</a:t>
          </a:r>
          <a:endParaRPr lang="en-GB" sz="3000" kern="1200" dirty="0"/>
        </a:p>
      </dsp:txBody>
      <dsp:txXfrm>
        <a:off x="6082491" y="2863546"/>
        <a:ext cx="4087140" cy="24522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5/4/2021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5/4/2021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04/05/2021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04/05/2021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04/05/2021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04/05/2021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04/05/2021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04/05/2021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04/05/2021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fsharp/fslang-design/tree/master/FSharp-4.1"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fsharp/fslang-design/tree/master/FSharp-4.5"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fsharp/fslang-design/tree/master/FSharp-4.5"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fsharp/fslang-design/tree/master/FSharp-4.7"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fsharp/fslang-design/tree/master/FSharp-5.0"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12" Type="http://schemas.openxmlformats.org/officeDocument/2006/relationships/image" Target="../media/image32.png"/><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fsharp.org/history"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github.com/fsharp/fslang-design/blob/master/RFCs/FS-1097-task-builder.md" TargetMode="External"/><Relationship Id="rId2" Type="http://schemas.openxmlformats.org/officeDocument/2006/relationships/hyperlink" Target="https://github.com/fsharp/fslang-design/blob/master/RFCs/FS-1087-resumable-code.md" TargetMode="External"/><Relationship Id="rId1" Type="http://schemas.openxmlformats.org/officeDocument/2006/relationships/slideLayout" Target="../slideLayouts/slideLayout43.xml"/><Relationship Id="rId6" Type="http://schemas.openxmlformats.org/officeDocument/2006/relationships/hyperlink" Target="https://github.com/fsharp/fslang-design/blob/master/RFCs/FS-1093-additional-conversions.md" TargetMode="External"/><Relationship Id="rId5" Type="http://schemas.openxmlformats.org/officeDocument/2006/relationships/hyperlink" Target="https://github.com/fsharp/fslang-design/blob/master/RFCs/FS-1098-inline-if-lambda.md" TargetMode="External"/><Relationship Id="rId4" Type="http://schemas.openxmlformats.org/officeDocument/2006/relationships/hyperlink" Target="https://github.com/fsharp/fslang-design/blob/master/RFCs/FS-1092-anonymous-type-tagged-unions.m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p:txBody>
          <a:bodyPr>
            <a:normAutofit/>
          </a:bodyPr>
          <a:lstStyle/>
          <a:p>
            <a:r>
              <a:rPr lang="en-GB" dirty="0">
                <a:latin typeface="+mj-lt"/>
              </a:rPr>
              <a:t>Don Syme</a:t>
            </a:r>
          </a:p>
          <a:p>
            <a:r>
              <a:rPr lang="en-GB" dirty="0">
                <a:latin typeface="+mj-lt"/>
              </a:rPr>
              <a:t>F# Community Contributor, Language Designer, Researcher @ Microsoft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full stack</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a:t>
            </a:r>
            <a:r>
              <a:rPr lang="en-GB" sz="3200" dirty="0" err="1">
                <a:latin typeface="Consolas" panose="020B0609020204030204" pitchFamily="49" charset="0"/>
              </a:rPr>
              <a:t>SAFE.Template</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new SAFE</a:t>
            </a: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tool restore</a:t>
            </a: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fake run</a:t>
            </a:r>
            <a:endParaRPr lang="en-GB" sz="4800" dirty="0">
              <a:latin typeface="Segoe UI Light" panose="020B0502040204020203"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621" y="3134311"/>
            <a:ext cx="811581" cy="5986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Giraffe">
            <a:extLst>
              <a:ext uri="{FF2B5EF4-FFF2-40B4-BE49-F238E27FC236}">
                <a16:creationId xmlns:a16="http://schemas.microsoft.com/office/drawing/2014/main" id="{9CD680AA-E443-486C-98A7-CB0C38E7B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686" y="3159828"/>
            <a:ext cx="573088" cy="5730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F3A90D-DD02-41F4-9775-E7363BB093F2}"/>
              </a:ext>
            </a:extLst>
          </p:cNvPr>
          <p:cNvSpPr txBox="1"/>
          <p:nvPr/>
        </p:nvSpPr>
        <p:spPr>
          <a:xfrm>
            <a:off x="10429953" y="3366537"/>
            <a:ext cx="490840" cy="830997"/>
          </a:xfrm>
          <a:prstGeom prst="rect">
            <a:avLst/>
          </a:prstGeom>
          <a:noFill/>
        </p:spPr>
        <p:txBody>
          <a:bodyPr wrap="none" rtlCol="0">
            <a:spAutoFit/>
          </a:bodyPr>
          <a:lstStyle/>
          <a:p>
            <a:r>
              <a:rPr lang="en-GB" sz="4800" dirty="0"/>
              <a:t>+</a:t>
            </a:r>
          </a:p>
        </p:txBody>
      </p:sp>
      <p:sp>
        <p:nvSpPr>
          <p:cNvPr id="6" name="TextBox 5">
            <a:extLst>
              <a:ext uri="{FF2B5EF4-FFF2-40B4-BE49-F238E27FC236}">
                <a16:creationId xmlns:a16="http://schemas.microsoft.com/office/drawing/2014/main" id="{974DBE68-B0C0-4757-8448-9AEC5D6811FB}"/>
              </a:ext>
            </a:extLst>
          </p:cNvPr>
          <p:cNvSpPr txBox="1"/>
          <p:nvPr/>
        </p:nvSpPr>
        <p:spPr>
          <a:xfrm>
            <a:off x="10111074" y="2292477"/>
            <a:ext cx="490840" cy="830997"/>
          </a:xfrm>
          <a:prstGeom prst="rect">
            <a:avLst/>
          </a:prstGeom>
          <a:noFill/>
        </p:spPr>
        <p:txBody>
          <a:bodyPr wrap="none" rtlCol="0">
            <a:spAutoFit/>
          </a:bodyPr>
          <a:lstStyle/>
          <a:p>
            <a:r>
              <a:rPr lang="en-GB" sz="4800" dirty="0"/>
              <a:t>=</a:t>
            </a:r>
          </a:p>
        </p:txBody>
      </p:sp>
      <p:pic>
        <p:nvPicPr>
          <p:cNvPr id="4098" name="Picture 2">
            <a:extLst>
              <a:ext uri="{FF2B5EF4-FFF2-40B4-BE49-F238E27FC236}">
                <a16:creationId xmlns:a16="http://schemas.microsoft.com/office/drawing/2014/main" id="{176F4B68-2D3A-4FB3-AAB6-0AC83CDE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4906" y="697868"/>
            <a:ext cx="254317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Microsoft Azure Translate - CELUM">
            <a:extLst>
              <a:ext uri="{FF2B5EF4-FFF2-40B4-BE49-F238E27FC236}">
                <a16:creationId xmlns:a16="http://schemas.microsoft.com/office/drawing/2014/main" id="{4F462B8A-A5DB-4B2D-9A7B-B4DAFA2C2B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6549" y="3450909"/>
            <a:ext cx="3554789" cy="177739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50162932-C842-4FA7-A79B-BB30564F163A}"/>
              </a:ext>
            </a:extLst>
          </p:cNvPr>
          <p:cNvSpPr/>
          <p:nvPr/>
        </p:nvSpPr>
        <p:spPr bwMode="auto">
          <a:xfrm>
            <a:off x="3829838" y="4355690"/>
            <a:ext cx="5150518" cy="224615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This is the best thing. It powers real businesses including Norway’s NRK</a:t>
            </a:r>
            <a:endParaRPr lang="en-GB" b="1" dirty="0"/>
          </a:p>
        </p:txBody>
      </p:sp>
    </p:spTree>
    <p:extLst>
      <p:ext uri="{BB962C8B-B14F-4D97-AF65-F5344CB8AC3E}">
        <p14:creationId xmlns:p14="http://schemas.microsoft.com/office/powerpoint/2010/main" val="243505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b="1"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338103598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149344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019294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149490"/>
            <a:ext cx="11176000" cy="4431983"/>
          </a:xfrm>
        </p:spPr>
        <p:txBody>
          <a:bodyPr/>
          <a:lstStyle/>
          <a:p>
            <a:pPr algn="l"/>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The Community at the Centre of the Technology</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hlinkClick r:id="rId2"/>
              </a:rPr>
              <a:t>fsharp.org</a:t>
            </a:r>
            <a:r>
              <a:rPr lang="en-GB" sz="4800" dirty="0">
                <a:latin typeface="Segoe UI Light" panose="020B0502040204020203" pitchFamily="34" charset="0"/>
                <a:cs typeface="Segoe UI Light" panose="020B0502040204020203" pitchFamily="34" charset="0"/>
              </a:rPr>
              <a:t> </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pic>
        <p:nvPicPr>
          <p:cNvPr id="3" name="Picture 2" descr="F# Logo">
            <a:extLst>
              <a:ext uri="{FF2B5EF4-FFF2-40B4-BE49-F238E27FC236}">
                <a16:creationId xmlns:a16="http://schemas.microsoft.com/office/drawing/2014/main" id="{DE021B02-EAA6-454D-A2AC-677BC543F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308" y="2981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757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5152180"/>
          </a:xfrm>
        </p:spPr>
        <p:txBody>
          <a:bodyPr/>
          <a:lstStyle/>
          <a:p>
            <a:pPr algn="l"/>
            <a:r>
              <a:rPr lang="en-GB" sz="4800" dirty="0">
                <a:latin typeface="Segoe UI Light" panose="020B0502040204020203" pitchFamily="34" charset="0"/>
              </a:rPr>
              <a:t>F# 4.1 (2017)</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Optional large </a:t>
            </a:r>
            <a:r>
              <a:rPr lang="en-GB" sz="3200">
                <a:latin typeface="Segoe UI Light" panose="020B0502040204020203" pitchFamily="34" charset="0"/>
              </a:rPr>
              <a:t>scope cycles</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Result&lt;</a:t>
            </a:r>
            <a:r>
              <a:rPr lang="en-GB" sz="3200" dirty="0" err="1">
                <a:latin typeface="Segoe UI Light" panose="020B0502040204020203" pitchFamily="34" charset="0"/>
              </a:rPr>
              <a:t>T,Error</a:t>
            </a:r>
            <a:r>
              <a:rPr lang="en-GB" sz="3200" dirty="0">
                <a:latin typeface="Segoe UI Light" panose="020B0502040204020203" pitchFamily="34" charset="0"/>
              </a:rPr>
              <a:t>&gt; in standard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tuples</a:t>
            </a:r>
            <a:br>
              <a:rPr lang="en-GB" sz="3200" dirty="0">
                <a:gradFill flip="none" rotWithShape="1">
                  <a:gsLst>
                    <a:gs pos="0">
                      <a:prstClr val="black"/>
                    </a:gs>
                    <a:gs pos="86000">
                      <a:prstClr val="black"/>
                    </a:gs>
                  </a:gsLst>
                  <a:lin ang="5400000" scaled="0"/>
                  <a:tileRect/>
                </a:gradFill>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records</a:t>
            </a: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unions</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a:ea typeface="+mn-ea"/>
                <a:cs typeface="+mn-cs"/>
                <a:hlinkClick r:id="rId2"/>
              </a:rPr>
              <a:t>https://github.com/fsharp/fslang-design/tree/master/FSharp-4.1</a:t>
            </a:r>
            <a:r>
              <a:rPr kumimoji="0" lang="en-GB" sz="1800" b="0" i="0" u="none" strike="noStrike" kern="1200" cap="none" spc="0" normalizeH="0" baseline="0" noProof="0" dirty="0">
                <a:ln>
                  <a:noFill/>
                </a:ln>
                <a:solidFill>
                  <a:prstClr val="black"/>
                </a:solidFill>
                <a:effectLst/>
                <a:uLnTx/>
                <a:uFillTx/>
                <a:latin typeface="Segoe UI"/>
                <a:ea typeface="+mn-ea"/>
                <a:cs typeface="+mn-cs"/>
              </a:rPr>
              <a:t> </a:t>
            </a:r>
          </a:p>
        </p:txBody>
      </p:sp>
    </p:spTree>
    <p:extLst>
      <p:ext uri="{BB962C8B-B14F-4D97-AF65-F5344CB8AC3E}">
        <p14:creationId xmlns:p14="http://schemas.microsoft.com/office/powerpoint/2010/main" val="1002674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3822585"/>
          </a:xfrm>
        </p:spPr>
        <p:txBody>
          <a:bodyPr/>
          <a:lstStyle/>
          <a:p>
            <a:pPr algn="l"/>
            <a:r>
              <a:rPr lang="en-GB" sz="4800" dirty="0">
                <a:latin typeface="Segoe UI Light" panose="020B0502040204020203" pitchFamily="34" charset="0"/>
              </a:rPr>
              <a:t>F# 4.5 (2018)</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Span&lt;T&gt; high perf type-safe non-allocating code</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Improved async debugging</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Tooling updates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a:ea typeface="+mn-ea"/>
                <a:cs typeface="+mn-cs"/>
                <a:hlinkClick r:id="rId2"/>
              </a:rPr>
              <a:t>https://github.com/fsharp/fslang-design/tree/master/FSharp-4.5</a:t>
            </a:r>
            <a:r>
              <a:rPr kumimoji="0" lang="en-GB" sz="1800" b="0" i="0" u="none" strike="noStrike" kern="1200" cap="none" spc="0" normalizeH="0" baseline="0" noProof="0" dirty="0">
                <a:ln>
                  <a:noFill/>
                </a:ln>
                <a:solidFill>
                  <a:prstClr val="black"/>
                </a:solidFill>
                <a:effectLst/>
                <a:uLnTx/>
                <a:uFillTx/>
                <a:latin typeface="Segoe UI"/>
                <a:ea typeface="+mn-ea"/>
                <a:cs typeface="+mn-cs"/>
              </a:rPr>
              <a:t> </a:t>
            </a:r>
          </a:p>
        </p:txBody>
      </p:sp>
    </p:spTree>
    <p:extLst>
      <p:ext uri="{BB962C8B-B14F-4D97-AF65-F5344CB8AC3E}">
        <p14:creationId xmlns:p14="http://schemas.microsoft.com/office/powerpoint/2010/main" val="1516226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3379387"/>
          </a:xfrm>
        </p:spPr>
        <p:txBody>
          <a:bodyPr/>
          <a:lstStyle/>
          <a:p>
            <a:pPr algn="l"/>
            <a:r>
              <a:rPr lang="en-GB" sz="4800" dirty="0">
                <a:latin typeface="Segoe UI Light" panose="020B0502040204020203" pitchFamily="34" charset="0"/>
              </a:rPr>
              <a:t>F# 4.6 (2019)</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Anonymous records</a:t>
            </a:r>
            <a:br>
              <a:rPr lang="en-GB" sz="3200" dirty="0">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Tooling updates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a:ea typeface="+mn-ea"/>
                <a:cs typeface="+mn-cs"/>
                <a:hlinkClick r:id="rId2"/>
              </a:rPr>
              <a:t>https://github.com/fsharp/fslang-design/tree/master/FSharp-4.5</a:t>
            </a:r>
            <a:r>
              <a:rPr kumimoji="0" lang="en-GB" sz="1800" b="0" i="0" u="none" strike="noStrike" kern="1200" cap="none" spc="0" normalizeH="0" baseline="0" noProof="0" dirty="0">
                <a:ln>
                  <a:noFill/>
                </a:ln>
                <a:solidFill>
                  <a:prstClr val="black"/>
                </a:solidFill>
                <a:effectLst/>
                <a:uLnTx/>
                <a:uFillTx/>
                <a:latin typeface="Segoe UI"/>
                <a:ea typeface="+mn-ea"/>
                <a:cs typeface="+mn-cs"/>
              </a:rPr>
              <a:t> </a:t>
            </a:r>
          </a:p>
        </p:txBody>
      </p:sp>
    </p:spTree>
    <p:extLst>
      <p:ext uri="{BB962C8B-B14F-4D97-AF65-F5344CB8AC3E}">
        <p14:creationId xmlns:p14="http://schemas.microsoft.com/office/powerpoint/2010/main" val="1237202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947234"/>
          </a:xfrm>
        </p:spPr>
        <p:txBody>
          <a:bodyPr/>
          <a:lstStyle/>
          <a:p>
            <a:r>
              <a:rPr lang="en-GB" sz="4000" dirty="0">
                <a:latin typeface="Segoe UI Light" panose="020B0502040204020203" pitchFamily="34" charset="0"/>
                <a:cs typeface="Segoe UI Light" panose="020B0502040204020203" pitchFamily="34" charset="0"/>
              </a:rPr>
              <a:t>A stroll through some of the F# 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love a little less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this relates to the language features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F# 5.0+</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3545586"/>
          </a:xfrm>
        </p:spPr>
        <p:txBody>
          <a:bodyPr/>
          <a:lstStyle/>
          <a:p>
            <a:pPr algn="l"/>
            <a:r>
              <a:rPr lang="en-GB" sz="4800" dirty="0">
                <a:latin typeface="Segoe UI Light" panose="020B0502040204020203" pitchFamily="34" charset="0"/>
              </a:rPr>
              <a:t>F# 4.7 (2019)</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Implicit yields</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a:t>
            </a:r>
            <a:r>
              <a:rPr lang="en-GB" sz="3200" dirty="0" err="1">
                <a:latin typeface="Segoe UI Light" panose="020B0502040204020203" pitchFamily="34" charset="0"/>
              </a:rPr>
              <a:t>langversion</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indentation relaxations</a:t>
            </a: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https://github.com/fsharp/fslang-design/tree/master/FSharp-4.7</a:t>
            </a:r>
            <a:r>
              <a:rPr lang="en-GB" dirty="0"/>
              <a:t>  </a:t>
            </a:r>
          </a:p>
        </p:txBody>
      </p:sp>
    </p:spTree>
    <p:extLst>
      <p:ext uri="{BB962C8B-B14F-4D97-AF65-F5344CB8AC3E}">
        <p14:creationId xmlns:p14="http://schemas.microsoft.com/office/powerpoint/2010/main" val="3508306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827219"/>
          </a:xfrm>
        </p:spPr>
        <p:txBody>
          <a:bodyPr/>
          <a:lstStyle/>
          <a:p>
            <a:pPr algn="l">
              <a:lnSpc>
                <a:spcPct val="120000"/>
              </a:lnSpc>
            </a:pPr>
            <a:r>
              <a:rPr lang="en-GB" sz="4800" dirty="0">
                <a:latin typeface="Segoe UI Light" panose="020B0502040204020203" pitchFamily="34" charset="0"/>
              </a:rPr>
              <a:t>F# 5.0! (2021)</a:t>
            </a:r>
            <a:br>
              <a:rPr lang="en-GB" sz="4800" dirty="0">
                <a:latin typeface="Segoe UI Light" panose="020B0502040204020203" pitchFamily="34" charset="0"/>
              </a:rPr>
            </a:br>
            <a:br>
              <a:rPr lang="en-GB" sz="2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#r nuget packages in scripts “#r "nuget: </a:t>
            </a:r>
            <a:r>
              <a:rPr lang="en-GB" sz="2800" dirty="0" err="1">
                <a:latin typeface="Segoe UI Light" panose="020B0502040204020203" pitchFamily="34" charset="0"/>
              </a:rPr>
              <a:t>Newtonsoft.Json</a:t>
            </a:r>
            <a:r>
              <a:rPr lang="en-GB" sz="2800" dirty="0">
                <a:latin typeface="Segoe UI Light" panose="020B0502040204020203" pitchFamily="34" charset="0"/>
              </a:rPr>
              <a:t>"</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Jupyter and .NET Interactive notebooks!</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string interpolation</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gradFill flip="none" rotWithShape="1">
                  <a:gsLst>
                    <a:gs pos="0">
                      <a:prstClr val="black"/>
                    </a:gs>
                    <a:gs pos="86000">
                      <a:prstClr val="black"/>
                    </a:gs>
                  </a:gsLst>
                  <a:lin ang="5400000" scaled="0"/>
                  <a:tileRect/>
                </a:gradFill>
                <a:latin typeface="Segoe UI Light" panose="020B0502040204020203" pitchFamily="34" charset="0"/>
              </a:rPr>
              <a:t>nameof</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gradFill flip="none" rotWithShape="1">
                  <a:gsLst>
                    <a:gs pos="0">
                      <a:prstClr val="black"/>
                    </a:gs>
                    <a:gs pos="86000">
                      <a:prstClr val="black"/>
                    </a:gs>
                  </a:gsLst>
                  <a:lin ang="5400000" scaled="0"/>
                  <a:tileRect/>
                </a:gradFill>
                <a:latin typeface="Segoe UI Light" panose="020B0502040204020203" pitchFamily="34" charset="0"/>
              </a:rPr>
              <a:t>applicatives</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 syntax in computation expressions</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improved .NET interop</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improved Map/Set performance + more</a:t>
            </a:r>
            <a:endParaRPr lang="en-GB" sz="44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2199955" y="6259567"/>
            <a:ext cx="8700655" cy="369332"/>
          </a:xfrm>
          <a:prstGeom prst="rect">
            <a:avLst/>
          </a:prstGeom>
        </p:spPr>
        <p:txBody>
          <a:bodyPr wrap="square">
            <a:spAutoFit/>
          </a:bodyPr>
          <a:lstStyle/>
          <a:p>
            <a:r>
              <a:rPr lang="en-GB" dirty="0">
                <a:hlinkClick r:id="rId2"/>
              </a:rPr>
              <a:t>https://github.com/fsharp/fslang-design/tree/master/FSharp-5.0</a:t>
            </a:r>
            <a:r>
              <a:rPr lang="en-GB" dirty="0"/>
              <a:t>  </a:t>
            </a:r>
          </a:p>
        </p:txBody>
      </p:sp>
    </p:spTree>
    <p:extLst>
      <p:ext uri="{BB962C8B-B14F-4D97-AF65-F5344CB8AC3E}">
        <p14:creationId xmlns:p14="http://schemas.microsoft.com/office/powerpoint/2010/main" val="2433225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966719"/>
            <a:ext cx="11176000" cy="2659190"/>
          </a:xfrm>
        </p:spPr>
        <p:txBody>
          <a:bodyPr/>
          <a:lstStyle/>
          <a:p>
            <a:r>
              <a:rPr lang="en-GB" sz="4800" dirty="0">
                <a:latin typeface="Segoe UI Light" panose="020B0502040204020203" pitchFamily="34" charset="0"/>
                <a:cs typeface="Segoe UI Light" panose="020B0502040204020203" pitchFamily="34" charset="0"/>
              </a:rPr>
              <a:t>OK, I’m the language designer. I could tell you about the features.</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But what code do I </a:t>
            </a:r>
            <a:r>
              <a:rPr lang="en-GB" sz="4800" b="1" u="sng" dirty="0">
                <a:latin typeface="Segoe UI Light" panose="020B0502040204020203" pitchFamily="34" charset="0"/>
                <a:cs typeface="Segoe UI Light" panose="020B0502040204020203" pitchFamily="34" charset="0"/>
              </a:rPr>
              <a:t>like</a:t>
            </a:r>
            <a:r>
              <a:rPr lang="en-GB" sz="4800" dirty="0">
                <a:latin typeface="Segoe UI Light" panose="020B0502040204020203" pitchFamily="34" charset="0"/>
                <a:cs typeface="Segoe UI Light" panose="020B0502040204020203" pitchFamily="34" charset="0"/>
              </a:rPr>
              <a:t> and </a:t>
            </a:r>
            <a:r>
              <a:rPr lang="en-GB" sz="4800" b="1" u="sng" dirty="0">
                <a:latin typeface="Segoe UI Light" panose="020B0502040204020203" pitchFamily="34" charset="0"/>
                <a:cs typeface="Segoe UI Light" panose="020B0502040204020203" pitchFamily="34" charset="0"/>
              </a:rPr>
              <a:t>not like</a:t>
            </a:r>
            <a:r>
              <a:rPr lang="en-GB" sz="4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8996276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115581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10C9DDB-AE17-4900-8639-DC60F194E6C2}"/>
              </a:ext>
            </a:extLst>
          </p:cNvPr>
          <p:cNvPicPr>
            <a:picLocks noChangeAspect="1"/>
          </p:cNvPicPr>
          <p:nvPr/>
        </p:nvPicPr>
        <p:blipFill>
          <a:blip r:embed="rId12"/>
          <a:stretch>
            <a:fillRect/>
          </a:stretch>
        </p:blipFill>
        <p:spPr>
          <a:xfrm>
            <a:off x="928687" y="1042987"/>
            <a:ext cx="10334625" cy="4772025"/>
          </a:xfrm>
          <a:prstGeom prst="rect">
            <a:avLst/>
          </a:prstGeom>
        </p:spPr>
      </p:pic>
    </p:spTree>
    <p:extLst>
      <p:ext uri="{BB962C8B-B14F-4D97-AF65-F5344CB8AC3E}">
        <p14:creationId xmlns:p14="http://schemas.microsoft.com/office/powerpoint/2010/main" val="2978499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3282271" y="1941074"/>
            <a:ext cx="5480164" cy="3858174"/>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3336553"/>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a:t>
            </a:r>
            <a:endParaRPr lang="en-GB" b="1" dirty="0">
              <a:latin typeface="Consolas" panose="020B0609020204030204" pitchFamily="49" charset="0"/>
              <a:cs typeface="Consolas" panose="020B0609020204030204" pitchFamily="49"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 |&gt; f2 |&gt; f3 |&gt; …..</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55986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44" y="1275332"/>
            <a:ext cx="11176000" cy="3323987"/>
          </a:xfrm>
        </p:spPr>
        <p:txBody>
          <a:bodyPr/>
          <a:lstStyle/>
          <a:p>
            <a:r>
              <a:rPr lang="en-GB" sz="4800" dirty="0">
                <a:latin typeface="Segoe UI Light" panose="020B0502040204020203" pitchFamily="34" charset="0"/>
              </a:rPr>
              <a:t>Aside</a:t>
            </a:r>
            <a:br>
              <a:rPr lang="en-GB" sz="4800" dirty="0">
                <a:latin typeface="Segoe UI Light" panose="020B0502040204020203" pitchFamily="34" charset="0"/>
              </a:rPr>
            </a:br>
            <a:br>
              <a:rPr lang="en-GB" sz="4800" dirty="0">
                <a:latin typeface="Segoe UI Light" panose="020B0502040204020203" pitchFamily="34" charset="0"/>
              </a:rPr>
            </a:br>
            <a:r>
              <a:rPr lang="en-GB" sz="4800" dirty="0">
                <a:latin typeface="Segoe UI Light" panose="020B0502040204020203" pitchFamily="34" charset="0"/>
              </a:rPr>
              <a:t>The Early History of F# - HOPL IV (2021)</a:t>
            </a:r>
            <a:br>
              <a:rPr lang="en-GB" sz="4800" dirty="0">
                <a:latin typeface="Segoe UI Light" panose="020B0502040204020203" pitchFamily="34" charset="0"/>
              </a:rPr>
            </a:br>
            <a:br>
              <a:rPr lang="en-GB" sz="4800" dirty="0">
                <a:latin typeface="Segoe UI Light" panose="020B0502040204020203" pitchFamily="34" charset="0"/>
              </a:rPr>
            </a:br>
            <a:r>
              <a:rPr lang="en-GB" sz="4000" dirty="0">
                <a:latin typeface="Segoe UI Light" panose="020B0502040204020203" pitchFamily="34" charset="0"/>
                <a:hlinkClick r:id="rId2"/>
              </a:rPr>
              <a:t>fsharp.org/history</a:t>
            </a:r>
            <a:r>
              <a:rPr lang="en-GB" sz="4000" dirty="0">
                <a:latin typeface="Segoe UI Light" panose="020B0502040204020203" pitchFamily="34" charset="0"/>
              </a:rPr>
              <a:t> </a:t>
            </a:r>
          </a:p>
        </p:txBody>
      </p:sp>
    </p:spTree>
    <p:extLst>
      <p:ext uri="{BB962C8B-B14F-4D97-AF65-F5344CB8AC3E}">
        <p14:creationId xmlns:p14="http://schemas.microsoft.com/office/powerpoint/2010/main" val="108580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sz="2000" dirty="0">
              <a:solidFill>
                <a:srgbClr val="569CD6"/>
              </a:solidFill>
              <a:latin typeface="Consolas" panose="020B0609020204030204" pitchFamily="49" charset="0"/>
            </a:endParaRPr>
          </a:p>
          <a:p>
            <a:endParaRPr lang="en-GB" sz="2000" dirty="0">
              <a:solidFill>
                <a:srgbClr val="569CD6"/>
              </a:solidFill>
              <a:latin typeface="Consolas" panose="020B0609020204030204" pitchFamily="49" charset="0"/>
            </a:endParaRPr>
          </a:p>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6503003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graphicFrame>
        <p:nvGraphicFramePr>
          <p:cNvPr id="2" name="Table 1">
            <a:extLst>
              <a:ext uri="{FF2B5EF4-FFF2-40B4-BE49-F238E27FC236}">
                <a16:creationId xmlns:a16="http://schemas.microsoft.com/office/drawing/2014/main" id="{BC299FEF-AD8D-49E4-9EDD-7ED42220ABC2}"/>
              </a:ext>
            </a:extLst>
          </p:cNvPr>
          <p:cNvGraphicFramePr>
            <a:graphicFrameLocks noGrp="1"/>
          </p:cNvGraphicFramePr>
          <p:nvPr>
            <p:extLst>
              <p:ext uri="{D42A27DB-BD31-4B8C-83A1-F6EECF244321}">
                <p14:modId xmlns:p14="http://schemas.microsoft.com/office/powerpoint/2010/main" val="1533183428"/>
              </p:ext>
            </p:extLst>
          </p:nvPr>
        </p:nvGraphicFramePr>
        <p:xfrm>
          <a:off x="4569799" y="1883085"/>
          <a:ext cx="3881337" cy="2452989"/>
        </p:xfrm>
        <a:graphic>
          <a:graphicData uri="http://schemas.openxmlformats.org/drawingml/2006/table">
            <a:tbl>
              <a:tblPr/>
              <a:tblGrid>
                <a:gridCol w="3881337">
                  <a:extLst>
                    <a:ext uri="{9D8B030D-6E8A-4147-A177-3AD203B41FA5}">
                      <a16:colId xmlns:a16="http://schemas.microsoft.com/office/drawing/2014/main" val="547979089"/>
                    </a:ext>
                  </a:extLst>
                </a:gridCol>
              </a:tblGrid>
              <a:tr h="2452989">
                <a:tc>
                  <a:txBody>
                    <a:bodyPr/>
                    <a:lstStyle/>
                    <a:p>
                      <a:pPr algn="l" fontAlgn="t"/>
                      <a:r>
                        <a:rPr lang="en-GB" sz="1500" dirty="0">
                          <a:solidFill>
                            <a:srgbClr val="D73A49"/>
                          </a:solidFill>
                          <a:effectLst/>
                          <a:latin typeface="Consolas" panose="020B0609020204030204" pitchFamily="49" charset="0"/>
                        </a:rPr>
                        <a:t>type</a:t>
                      </a:r>
                      <a:r>
                        <a:rPr lang="en-GB" sz="1500" dirty="0">
                          <a:solidFill>
                            <a:srgbClr val="24292E"/>
                          </a:solidFill>
                          <a:effectLst/>
                          <a:latin typeface="Consolas" panose="020B0609020204030204" pitchFamily="49" charset="0"/>
                        </a:rPr>
                        <a:t> </a:t>
                      </a:r>
                      <a:r>
                        <a:rPr lang="en-GB" sz="1500" dirty="0">
                          <a:solidFill>
                            <a:srgbClr val="6F42C1"/>
                          </a:solidFill>
                          <a:effectLst/>
                          <a:latin typeface="Consolas" panose="020B0609020204030204" pitchFamily="49" charset="0"/>
                        </a:rPr>
                        <a:t>Value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Integer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int64</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String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Date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DateTime</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Data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Bool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bool</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Dict</a:t>
                      </a:r>
                      <a:r>
                        <a:rPr lang="en-GB" sz="1500" dirty="0">
                          <a:solidFill>
                            <a:srgbClr val="24292E"/>
                          </a:solidFill>
                          <a:effectLst/>
                          <a:latin typeface="Consolas" panose="020B0609020204030204" pitchFamily="49" charset="0"/>
                        </a:rPr>
                        <a:t>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string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Array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txBody>
                  <a:tcPr marL="80000" marR="80000" marT="32000" marB="8000">
                    <a:lnL>
                      <a:noFill/>
                    </a:lnL>
                    <a:lnR>
                      <a:noFill/>
                    </a:lnR>
                    <a:lnT>
                      <a:noFill/>
                    </a:lnT>
                    <a:lnB>
                      <a:noFill/>
                    </a:lnB>
                    <a:solidFill>
                      <a:srgbClr val="FFFFFF"/>
                    </a:solidFill>
                  </a:tcPr>
                </a:tc>
                <a:extLst>
                  <a:ext uri="{0D108BD9-81ED-4DB2-BD59-A6C34878D82A}">
                    <a16:rowId xmlns:a16="http://schemas.microsoft.com/office/drawing/2014/main" val="749655510"/>
                  </a:ext>
                </a:extLst>
              </a:tr>
            </a:tbl>
          </a:graphicData>
        </a:graphic>
      </p:graphicFrame>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142" y="364982"/>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4569799" y="1093568"/>
            <a:ext cx="3402598" cy="646331"/>
          </a:xfrm>
          <a:prstGeom prst="rect">
            <a:avLst/>
          </a:prstGeom>
        </p:spPr>
        <p:txBody>
          <a:bodyPr wrap="none">
            <a:spAutoFit/>
          </a:bodyPr>
          <a:lstStyle/>
          <a:p>
            <a:r>
              <a:rPr lang="en-GB" dirty="0">
                <a:hlinkClick r:id="rId4"/>
              </a:rPr>
              <a:t>https://medium.com/@odytrice</a:t>
            </a:r>
            <a:endParaRPr lang="en-GB" dirty="0"/>
          </a:p>
          <a:p>
            <a:r>
              <a:rPr lang="en-GB" dirty="0" err="1"/>
              <a:t>Ody</a:t>
            </a:r>
            <a:r>
              <a:rPr lang="en-GB" dirty="0"/>
              <a:t> </a:t>
            </a:r>
            <a:r>
              <a:rPr lang="en-GB" dirty="0" err="1"/>
              <a:t>Mbegbu</a:t>
            </a:r>
            <a:r>
              <a:rPr lang="en-GB" dirty="0"/>
              <a:t> </a:t>
            </a:r>
          </a:p>
        </p:txBody>
      </p:sp>
    </p:spTree>
    <p:extLst>
      <p:ext uri="{BB962C8B-B14F-4D97-AF65-F5344CB8AC3E}">
        <p14:creationId xmlns:p14="http://schemas.microsoft.com/office/powerpoint/2010/main" val="69077201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03047" cy="2839239"/>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data scripting + type providers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2964873" y="1892962"/>
            <a:ext cx="9227127" cy="3194324"/>
          </a:xfrm>
          <a:prstGeom prst="foldedCorner">
            <a:avLst>
              <a:gd name="adj" fmla="val 4700"/>
            </a:avLst>
          </a:prstGeom>
          <a:solidFill>
            <a:schemeClr val="bg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008000"/>
                </a:solidFill>
                <a:latin typeface="Consolas" panose="020B0609020204030204" pitchFamily="49" charset="0"/>
              </a:rPr>
              <a:t>// Get the nuget stats schema</a:t>
            </a:r>
          </a:p>
          <a:p>
            <a:r>
              <a:rPr lang="nb-NO" sz="1600" dirty="0">
                <a:solidFill>
                  <a:srgbClr val="0000FF"/>
                </a:solidFill>
                <a:latin typeface="Consolas" panose="020B0609020204030204" pitchFamily="49" charset="0"/>
              </a:rPr>
              <a:t>type</a:t>
            </a:r>
            <a:r>
              <a:rPr lang="nb-NO" sz="1600" dirty="0">
                <a:solidFill>
                  <a:srgbClr val="000000"/>
                </a:solidFill>
                <a:latin typeface="Consolas" panose="020B0609020204030204" pitchFamily="49" charset="0"/>
              </a:rPr>
              <a:t> NugetStats = HtmlProvider&lt;</a:t>
            </a:r>
            <a:r>
              <a:rPr lang="nb-NO" sz="1600" dirty="0">
                <a:solidFill>
                  <a:srgbClr val="A31515"/>
                </a:solidFill>
                <a:latin typeface="Consolas" panose="020B0609020204030204" pitchFamily="49" charset="0"/>
              </a:rPr>
              <a:t>"https://www.nuget.org/packages/FSharp.Data"</a:t>
            </a:r>
            <a:r>
              <a:rPr lang="nb-NO" sz="1600" dirty="0">
                <a:solidFill>
                  <a:srgbClr val="000000"/>
                </a:solidFill>
                <a:latin typeface="Consolas" panose="020B0609020204030204" pitchFamily="49" charset="0"/>
              </a:rPr>
              <a:t>&gt;</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Load the live package stats for </a:t>
            </a:r>
            <a:r>
              <a:rPr lang="en-GB" sz="1600" dirty="0" err="1">
                <a:solidFill>
                  <a:srgbClr val="008000"/>
                </a:solidFill>
                <a:latin typeface="Consolas" panose="020B0609020204030204" pitchFamily="49" charset="0"/>
              </a:rPr>
              <a:t>FSharp.Data</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a:t>
            </a:r>
            <a:r>
              <a:rPr lang="en-GB" sz="1600" dirty="0">
                <a:solidFill>
                  <a:srgbClr val="000000"/>
                </a:solidFill>
                <a:latin typeface="Consolas" panose="020B0609020204030204" pitchFamily="49" charset="0"/>
              </a:rPr>
              <a:t> = </a:t>
            </a:r>
            <a:r>
              <a:rPr lang="en-GB" sz="1600" dirty="0" err="1">
                <a:solidFill>
                  <a:srgbClr val="000000"/>
                </a:solidFill>
                <a:latin typeface="Consolas" panose="020B0609020204030204" pitchFamily="49" charset="0"/>
              </a:rPr>
              <a:t>NugetStats</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Tables.``Version</a:t>
            </a:r>
            <a:r>
              <a:rPr lang="en-GB" sz="1600" dirty="0">
                <a:solidFill>
                  <a:srgbClr val="000000"/>
                </a:solidFill>
                <a:latin typeface="Consolas" panose="020B0609020204030204" pitchFamily="49" charset="0"/>
              </a:rPr>
              <a:t> History``</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Group by minor version and calculate download count</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stats = </a:t>
            </a:r>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rawStats.Rows</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Seq.groupBy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r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getMinorVersion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r.MinorVersion</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Seq.sortBy</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fst</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Seq.map</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Seq.sumBy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x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x.Downloads</a:t>
            </a:r>
            <a:r>
              <a:rPr lang="en-GB"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96544617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model-view-update mobile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model-view-update mobile app</a:t>
            </a:r>
          </a:p>
        </p:txBody>
      </p:sp>
    </p:spTree>
    <p:extLst>
      <p:ext uri="{BB962C8B-B14F-4D97-AF65-F5344CB8AC3E}">
        <p14:creationId xmlns:p14="http://schemas.microsoft.com/office/powerpoint/2010/main" val="3974043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model-view-update web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model-view-update web view</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10D3D-2AD3-488A-ADDC-0215BA7E5D37}"/>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AEEF4C1-CAD7-47BD-9619-E9C5966BFCED}"/>
              </a:ext>
            </a:extLst>
          </p:cNvPr>
          <p:cNvPicPr>
            <a:picLocks noChangeAspect="1"/>
          </p:cNvPicPr>
          <p:nvPr/>
        </p:nvPicPr>
        <p:blipFill>
          <a:blip r:embed="rId2"/>
          <a:stretch>
            <a:fillRect/>
          </a:stretch>
        </p:blipFill>
        <p:spPr>
          <a:xfrm>
            <a:off x="1255957" y="1386328"/>
            <a:ext cx="9680086" cy="3852422"/>
          </a:xfrm>
          <a:prstGeom prst="rect">
            <a:avLst/>
          </a:prstGeom>
        </p:spPr>
      </p:pic>
      <p:sp>
        <p:nvSpPr>
          <p:cNvPr id="6" name="Rectangle 5">
            <a:extLst>
              <a:ext uri="{FF2B5EF4-FFF2-40B4-BE49-F238E27FC236}">
                <a16:creationId xmlns:a16="http://schemas.microsoft.com/office/drawing/2014/main" id="{126EAC33-0269-44E0-87E4-A96758CB3A6E}"/>
              </a:ext>
            </a:extLst>
          </p:cNvPr>
          <p:cNvSpPr/>
          <p:nvPr/>
        </p:nvSpPr>
        <p:spPr>
          <a:xfrm>
            <a:off x="4672945" y="5828811"/>
            <a:ext cx="2741391" cy="369332"/>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a:ea typeface="+mn-ea"/>
                <a:cs typeface="+mn-cs"/>
                <a:hlinkClick r:id="rId3"/>
              </a:rPr>
              <a:t>www.microsoft.com/net/</a:t>
            </a:r>
            <a:r>
              <a:rPr kumimoji="0" lang="en-GB" sz="1800" b="0" i="0" u="none" strike="noStrike" kern="1200" cap="none" spc="0" normalizeH="0" baseline="0" noProof="0" dirty="0">
                <a:ln>
                  <a:noFill/>
                </a:ln>
                <a:solidFill>
                  <a:prstClr val="black"/>
                </a:solidFill>
                <a:effectLst/>
                <a:uLnTx/>
                <a:uFillTx/>
                <a:latin typeface="Segoe UI"/>
                <a:ea typeface="+mn-ea"/>
                <a:cs typeface="+mn-cs"/>
              </a:rPr>
              <a:t> </a:t>
            </a:r>
          </a:p>
        </p:txBody>
      </p:sp>
    </p:spTree>
    <p:extLst>
      <p:ext uri="{BB962C8B-B14F-4D97-AF65-F5344CB8AC3E}">
        <p14:creationId xmlns:p14="http://schemas.microsoft.com/office/powerpoint/2010/main" val="110150586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39944F-854D-4282-B4EE-80FEA413AC6C}"/>
              </a:ext>
            </a:extLst>
          </p:cNvPr>
          <p:cNvSpPr txBox="1">
            <a:spLocks/>
          </p:cNvSpPr>
          <p:nvPr/>
        </p:nvSpPr>
        <p:spPr>
          <a:xfrm>
            <a:off x="247664" y="498443"/>
            <a:ext cx="4248922" cy="188359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3200" dirty="0">
                <a:latin typeface="Segoe UI Light" panose="020B0502040204020203" pitchFamily="34" charset="0"/>
                <a:cs typeface="Segoe UI Light" panose="020B0502040204020203" pitchFamily="34" charset="0"/>
              </a:rPr>
              <a:t>- super-fast compositional</a:t>
            </a:r>
          </a:p>
          <a:p>
            <a:pPr algn="l"/>
            <a:r>
              <a:rPr lang="en-GB" sz="3200" dirty="0">
                <a:latin typeface="Segoe UI Light" panose="020B0502040204020203" pitchFamily="34" charset="0"/>
                <a:cs typeface="Segoe UI Light" panose="020B0502040204020203" pitchFamily="34" charset="0"/>
              </a:rPr>
              <a:t>  web servers</a:t>
            </a:r>
          </a:p>
          <a:p>
            <a:pPr algn="l"/>
            <a:endParaRPr lang="en-GB" sz="3200"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6A9A9F7E-CD85-4D15-9EE0-9D23AFB83AD7}"/>
              </a:ext>
            </a:extLst>
          </p:cNvPr>
          <p:cNvSpPr/>
          <p:nvPr/>
        </p:nvSpPr>
        <p:spPr bwMode="auto">
          <a:xfrm>
            <a:off x="4496586" y="1645796"/>
            <a:ext cx="7306208" cy="393644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logout</a:t>
            </a:r>
            <a:r>
              <a:rPr lang="en-GB" sz="1400" dirty="0">
                <a:solidFill>
                  <a:srgbClr val="D4D4D4"/>
                </a:solidFill>
                <a:latin typeface="Consolas" panose="020B0609020204030204" pitchFamily="49" charset="0"/>
              </a:rPr>
              <a:t> : </a:t>
            </a:r>
            <a:r>
              <a:rPr lang="en-GB" sz="1400" dirty="0" err="1">
                <a:solidFill>
                  <a:srgbClr val="9CDCFE"/>
                </a:solidFill>
                <a:latin typeface="Consolas" panose="020B0609020204030204" pitchFamily="49" charset="0"/>
              </a:rPr>
              <a:t>HttpHandler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signOut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AuthSchemes.cookie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&gt;=&gt;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redirectTo</a:t>
            </a:r>
            <a:r>
              <a:rPr lang="en-GB" sz="1400" dirty="0">
                <a:solidFill>
                  <a:srgbClr val="D4D4D4"/>
                </a:solidFill>
                <a:latin typeface="Consolas" panose="020B0609020204030204" pitchFamily="49" charset="0"/>
              </a:rPr>
              <a:t> false </a:t>
            </a:r>
            <a:r>
              <a:rPr lang="en-GB" sz="1400" dirty="0" err="1">
                <a:solidFill>
                  <a:srgbClr val="D4D4D4"/>
                </a:solidFill>
                <a:latin typeface="Consolas" panose="020B0609020204030204" pitchFamily="49" charset="0"/>
              </a:rPr>
              <a:t>Urls.index</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webApp</a:t>
            </a:r>
            <a:r>
              <a:rPr lang="en-GB" sz="1400" dirty="0">
                <a:solidFill>
                  <a:srgbClr val="D4D4D4"/>
                </a:solidFill>
                <a:latin typeface="Consolas" panose="020B0609020204030204" pitchFamily="49" charset="0"/>
              </a:rPr>
              <a:t> : </a:t>
            </a:r>
            <a:r>
              <a:rPr lang="en-GB" sz="1400" dirty="0" err="1">
                <a:solidFill>
                  <a:srgbClr val="9CDCFE"/>
                </a:solidFill>
                <a:latin typeface="Consolas" panose="020B0609020204030204" pitchFamily="49" charset="0"/>
              </a:rPr>
              <a:t>HttpHandler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choose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GET </a:t>
            </a:r>
            <a:r>
              <a:rPr lang="en-GB" sz="1400" dirty="0">
                <a:solidFill>
                  <a:srgbClr val="569CD6"/>
                </a:solidFill>
                <a:latin typeface="Consolas" panose="020B0609020204030204" pitchFamily="49" charset="0"/>
              </a:rPr>
              <a:t>&gt;=&gt;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choose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Urls.index</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index</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Urls.login</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login</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Urls.user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authenticate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user</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Urls.logout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logout</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Urls.googleAuth</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googleAuth</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notFound</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923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1107996"/>
          </a:xfrm>
        </p:spPr>
        <p:txBody>
          <a:bodyPr/>
          <a:lstStyle/>
          <a:p>
            <a:r>
              <a:rPr lang="en-GB" sz="4000" dirty="0">
                <a:latin typeface="Segoe UI Light" panose="020B0502040204020203" pitchFamily="34" charset="0"/>
                <a:cs typeface="Segoe UI Light" panose="020B0502040204020203" pitchFamily="34" charset="0"/>
              </a:rPr>
              <a:t>But….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line :)</a:t>
            </a:r>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explicit lambdas or let</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Please give explicit arguments to functions defined in modules</a:t>
            </a:r>
          </a:p>
        </p:txBody>
      </p:sp>
      <p:pic>
        <p:nvPicPr>
          <p:cNvPr id="2" name="Picture 1">
            <a:extLst>
              <a:ext uri="{FF2B5EF4-FFF2-40B4-BE49-F238E27FC236}">
                <a16:creationId xmlns:a16="http://schemas.microsoft.com/office/drawing/2014/main"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Sometimes harder to understand than an imperative while loop</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same. </a:t>
            </a:r>
            <a:r>
              <a:rPr lang="en-GB" sz="2400" spc="0" dirty="0">
                <a:latin typeface="Segoe UI Light" panose="020B0502040204020203" pitchFamily="34" charset="0"/>
                <a:cs typeface="Segoe UI Light" panose="020B0502040204020203" pitchFamily="34" charset="0"/>
              </a:rPr>
              <a:t>Beware 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make 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a:latin typeface="Segoe UI Light" panose="020B0502040204020203" pitchFamily="34" charset="0"/>
                <a:cs typeface="Segoe UI Light" panose="020B0502040204020203" pitchFamily="34" charset="0"/>
              </a:rPr>
              <a:t>convert records to classes</a:t>
            </a:r>
            <a:r>
              <a:rPr lang="en-GB" sz="2400" spc="0" dirty="0">
                <a:latin typeface="Segoe UI Light" panose="020B0502040204020203" pitchFamily="34" charset="0"/>
                <a:cs typeface="Segoe UI Light" panose="020B0502040204020203" pitchFamily="34" charset="0"/>
              </a:rPr>
              <a:t>. Can be painful.</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id="{AEBC01C8-7994-478E-9825-A1DA57BB8BBF}"/>
              </a:ext>
            </a:extLst>
          </p:cNvPr>
          <p:cNvSpPr/>
          <p:nvPr/>
        </p:nvSpPr>
        <p:spPr bwMode="auto">
          <a:xfrm>
            <a:off x="5470755" y="3303360"/>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C79AC2-15D0-4841-B9DD-ABAE38CEEBC4}"/>
              </a:ext>
            </a:extLst>
          </p:cNvPr>
          <p:cNvPicPr>
            <a:picLocks noChangeAspect="1"/>
          </p:cNvPicPr>
          <p:nvPr/>
        </p:nvPicPr>
        <p:blipFill>
          <a:blip r:embed="rId2"/>
          <a:stretch>
            <a:fillRect/>
          </a:stretch>
        </p:blipFill>
        <p:spPr>
          <a:xfrm>
            <a:off x="1619250" y="452437"/>
            <a:ext cx="8953500" cy="5953125"/>
          </a:xfrm>
          <a:prstGeom prst="rect">
            <a:avLst/>
          </a:prstGeom>
        </p:spPr>
      </p:pic>
    </p:spTree>
    <p:extLst>
      <p:ext uri="{BB962C8B-B14F-4D97-AF65-F5344CB8AC3E}">
        <p14:creationId xmlns:p14="http://schemas.microsoft.com/office/powerpoint/2010/main" val="178378281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
        <p:nvSpPr>
          <p:cNvPr id="6" name="Rectangular Callout 4">
            <a:extLst>
              <a:ext uri="{FF2B5EF4-FFF2-40B4-BE49-F238E27FC236}">
                <a16:creationId xmlns:a16="http://schemas.microsoft.com/office/drawing/2014/main" id="{6E131F27-1A90-4E8F-82A6-4A87263746DA}"/>
              </a:ext>
            </a:extLst>
          </p:cNvPr>
          <p:cNvSpPr/>
          <p:nvPr/>
        </p:nvSpPr>
        <p:spPr>
          <a:xfrm>
            <a:off x="8365513" y="625938"/>
            <a:ext cx="2289986" cy="523220"/>
          </a:xfrm>
          <a:prstGeom prst="wedgeRectCallout">
            <a:avLst>
              <a:gd name="adj1" fmla="val -119251"/>
              <a:gd name="adj2" fmla="val 17958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Information in</a:t>
            </a:r>
          </a:p>
        </p:txBody>
      </p:sp>
      <p:sp>
        <p:nvSpPr>
          <p:cNvPr id="7" name="Rectangular Callout 4">
            <a:extLst>
              <a:ext uri="{FF2B5EF4-FFF2-40B4-BE49-F238E27FC236}">
                <a16:creationId xmlns:a16="http://schemas.microsoft.com/office/drawing/2014/main" id="{2055DF48-7672-4B83-BF94-80E4045DFA72}"/>
              </a:ext>
            </a:extLst>
          </p:cNvPr>
          <p:cNvSpPr/>
          <p:nvPr/>
        </p:nvSpPr>
        <p:spPr>
          <a:xfrm>
            <a:off x="6120269" y="5708842"/>
            <a:ext cx="2525628" cy="523220"/>
          </a:xfrm>
          <a:prstGeom prst="wedgeRectCallout">
            <a:avLst>
              <a:gd name="adj1" fmla="val -46545"/>
              <a:gd name="adj2" fmla="val -153028"/>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Information out</a:t>
            </a:r>
          </a:p>
        </p:txBody>
      </p:sp>
      <p:sp>
        <p:nvSpPr>
          <p:cNvPr id="8" name="Rectangular Callout 4">
            <a:extLst>
              <a:ext uri="{FF2B5EF4-FFF2-40B4-BE49-F238E27FC236}">
                <a16:creationId xmlns:a16="http://schemas.microsoft.com/office/drawing/2014/main" id="{AAE3C775-FB17-45B6-ADF4-BEE007263BD9}"/>
              </a:ext>
            </a:extLst>
          </p:cNvPr>
          <p:cNvSpPr/>
          <p:nvPr/>
        </p:nvSpPr>
        <p:spPr>
          <a:xfrm>
            <a:off x="9805138" y="2388192"/>
            <a:ext cx="2165978" cy="954107"/>
          </a:xfrm>
          <a:prstGeom prst="wedgeRectCallout">
            <a:avLst>
              <a:gd name="adj1" fmla="val -89037"/>
              <a:gd name="adj2" fmla="val 14098"/>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err="1">
                <a:latin typeface="Segoe UI Light" panose="020B0502040204020203" pitchFamily="34" charset="0"/>
                <a:cs typeface="Segoe UI Light" panose="020B0502040204020203" pitchFamily="34" charset="0"/>
              </a:rPr>
              <a:t>Encapsualted</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computation</a:t>
            </a:r>
          </a:p>
        </p:txBody>
      </p:sp>
    </p:spTree>
    <p:extLst>
      <p:ext uri="{BB962C8B-B14F-4D97-AF65-F5344CB8AC3E}">
        <p14:creationId xmlns:p14="http://schemas.microsoft.com/office/powerpoint/2010/main" val="276906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pervasive 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pervasive 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5408404"/>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b="1" spc="0" dirty="0">
                <a:latin typeface="Segoe UI Light" panose="020B0502040204020203" pitchFamily="34" charset="0"/>
                <a:cs typeface="Segoe UI Light" panose="020B0502040204020203" pitchFamily="34" charset="0"/>
              </a:rPr>
              <a:t>works well with expression-oriented programming</a:t>
            </a:r>
            <a:endParaRPr lang="en-GB" b="1"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get started</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cs typeface="Consolas" panose="020B0609020204030204" pitchFamily="49" charset="0"/>
              </a:rPr>
              <a:t>dotnet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build</a:t>
            </a:r>
            <a:br>
              <a:rPr lang="en-GB" sz="3200" dirty="0">
                <a:latin typeface="Consolas" panose="020B0609020204030204" pitchFamily="49" charset="0"/>
                <a:cs typeface="Consolas" panose="020B0609020204030204" pitchFamily="49" charset="0"/>
              </a:rPr>
            </a:br>
            <a:endParaRPr lang="en-GB" sz="4800" dirty="0">
              <a:latin typeface="Segoe UI Light" panose="020B0502040204020203" pitchFamily="34" charset="0"/>
            </a:endParaRPr>
          </a:p>
        </p:txBody>
      </p:sp>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629" y="653143"/>
            <a:ext cx="2071396" cy="2071396"/>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C155D8C8-50D3-4773-81CF-BB67E845A27D}"/>
              </a:ext>
            </a:extLst>
          </p:cNvPr>
          <p:cNvSpPr/>
          <p:nvPr/>
        </p:nvSpPr>
        <p:spPr bwMode="auto">
          <a:xfrm>
            <a:off x="3720877" y="3680305"/>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F# tools are part of the .NET SDK, available </a:t>
            </a:r>
            <a:r>
              <a:rPr lang="en-GB" sz="3600" b="1" u="sng" dirty="0">
                <a:gradFill>
                  <a:gsLst>
                    <a:gs pos="0">
                      <a:srgbClr val="FFFFFF"/>
                    </a:gs>
                    <a:gs pos="100000">
                      <a:srgbClr val="FFFFFF"/>
                    </a:gs>
                  </a:gsLst>
                  <a:lin ang="5400000" scaled="0"/>
                </a:gradFill>
                <a:latin typeface="Segoe Light" pitchFamily="34" charset="0"/>
              </a:rPr>
              <a:t>everywhere</a:t>
            </a:r>
            <a:endParaRPr lang="en-GB" b="1" u="sng" dirty="0"/>
          </a:p>
        </p:txBody>
      </p:sp>
      <p:pic>
        <p:nvPicPr>
          <p:cNvPr id="1026" name="Picture 2" descr="Linux - Wikipedia">
            <a:extLst>
              <a:ext uri="{FF2B5EF4-FFF2-40B4-BE49-F238E27FC236}">
                <a16:creationId xmlns:a16="http://schemas.microsoft.com/office/drawing/2014/main" id="{F2547BAB-F767-4814-AAD8-D48695B18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207" y="3372451"/>
            <a:ext cx="1118818" cy="1325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90DD77F-95B7-4940-89AC-051F8AA4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9615" y="5017747"/>
            <a:ext cx="1097409" cy="12632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BE5C33-99B3-4E26-9F9E-957430189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0104" y="3380062"/>
            <a:ext cx="1139900" cy="683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5399007-3059-40D3-8613-ACD68650FB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0247" y="4385187"/>
            <a:ext cx="1897899" cy="9963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73DAA28-5EF4-46AA-A949-F1452D78A1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0096" y="5647302"/>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54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6163226"/>
          </a:xfrm>
        </p:spPr>
        <p:txBody>
          <a:bodyPr/>
          <a:lstStyle/>
          <a:p>
            <a:r>
              <a:rPr lang="en-GB" sz="4000" spc="0" dirty="0">
                <a:latin typeface="Segoe UI Light" panose="020B0502040204020203" pitchFamily="34" charset="0"/>
                <a:cs typeface="Segoe UI Light" panose="020B0502040204020203" pitchFamily="34" charset="0"/>
              </a:rPr>
              <a:t>In the extreme </a:t>
            </a:r>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can be…</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objects as a single paradigm</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hierarchical classification (Animal,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large abstractions with many holes and 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declarations not 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composition through… more hierarchies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818551"/>
            <a:ext cx="11176000" cy="5609228"/>
          </a:xfrm>
        </p:spPr>
        <p:txBody>
          <a:bodyPr/>
          <a:lstStyle/>
          <a:p>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async {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option {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task { … }</a:t>
            </a:r>
            <a:br>
              <a:rPr lang="en-GB" sz="4000" dirty="0">
                <a:latin typeface="Segoe UI Light" panose="020B0502040204020203" pitchFamily="34" charset="0"/>
                <a:cs typeface="Segoe UI Light" panose="020B0502040204020203" pitchFamily="34" charset="0"/>
              </a:rPr>
            </a:br>
            <a:r>
              <a:rPr lang="en-GB" sz="4000" dirty="0" err="1">
                <a:latin typeface="Segoe UI Light" panose="020B0502040204020203" pitchFamily="34" charset="0"/>
                <a:cs typeface="Segoe UI Light" panose="020B0502040204020203" pitchFamily="34" charset="0"/>
              </a:rPr>
              <a:t>taskSeq</a:t>
            </a:r>
            <a:r>
              <a:rPr lang="en-GB" sz="4000" dirty="0">
                <a:latin typeface="Segoe UI Light" panose="020B0502040204020203" pitchFamily="34" charset="0"/>
                <a:cs typeface="Segoe UI Light" panose="020B0502040204020203" pitchFamily="34" charset="0"/>
              </a:rPr>
              <a:t> { … }</a:t>
            </a:r>
            <a:br>
              <a:rPr lang="en-GB" sz="4000" dirty="0">
                <a:latin typeface="Segoe UI Light" panose="020B0502040204020203" pitchFamily="34" charset="0"/>
                <a:cs typeface="Segoe UI Light" panose="020B0502040204020203" pitchFamily="34" charset="0"/>
              </a:rPr>
            </a:br>
            <a:r>
              <a:rPr lang="en-GB" sz="4000" dirty="0" err="1">
                <a:latin typeface="Segoe UI Light" panose="020B0502040204020203" pitchFamily="34" charset="0"/>
                <a:cs typeface="Segoe UI Light" panose="020B0502040204020203" pitchFamily="34" charset="0"/>
              </a:rPr>
              <a:t>asyncOption</a:t>
            </a:r>
            <a:r>
              <a:rPr lang="en-GB" sz="4000" dirty="0">
                <a:latin typeface="Segoe UI Light" panose="020B0502040204020203" pitchFamily="34" charset="0"/>
                <a:cs typeface="Segoe UI Light" panose="020B0502040204020203" pitchFamily="34" charset="0"/>
              </a:rPr>
              <a:t> {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EC187E97-8442-48C2-9A6B-ABD9EE607194}"/>
              </a:ext>
            </a:extLst>
          </p:cNvPr>
          <p:cNvSpPr txBox="1">
            <a:spLocks/>
          </p:cNvSpPr>
          <p:nvPr/>
        </p:nvSpPr>
        <p:spPr>
          <a:xfrm>
            <a:off x="388305" y="471532"/>
            <a:ext cx="11176000" cy="1107996"/>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Segoe UI Light" panose="020B0502040204020203" pitchFamily="34" charset="0"/>
                <a:cs typeface="Segoe UI Light" panose="020B0502040204020203" pitchFamily="34" charset="0"/>
              </a:rPr>
              <a:t>“extensible, intuitive, friendly monadic notation on steroids”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3055143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explicit append etc</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Typically much more expressive than other comprehension notations</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803119" y="840196"/>
            <a:ext cx="7182255" cy="5177607"/>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yield!</a:t>
            </a:r>
            <a:r>
              <a:rPr lang="en-GB" sz="1200" dirty="0">
                <a:solidFill>
                  <a:srgbClr val="D4D4D4"/>
                </a:solidFill>
                <a:latin typeface="Consolas" panose="020B0609020204030204" pitchFamily="49" charset="0"/>
              </a:rPr>
              <a:t> entities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3" grpId="0"/>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199439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It’s a library</a:t>
            </a:r>
          </a:p>
          <a:p>
            <a:pPr algn="l"/>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411738"/>
            <a:ext cx="6405097" cy="216711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381302"/>
            <a:ext cx="6405097" cy="216711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000" dirty="0">
                <a:latin typeface="Segoe UI Light" panose="020B0502040204020203" pitchFamily="34" charset="0"/>
                <a:cs typeface="Segoe UI Light" panose="020B0502040204020203" pitchFamily="34" charset="0"/>
              </a:rPr>
              <a:t>What’s coming in F# 5.1/6.0…?</a:t>
            </a:r>
            <a:endParaRPr lang="en-GB" dirty="0">
              <a:latin typeface="Segoe UI Light" panose="020B0502040204020203" pitchFamily="34" charset="0"/>
              <a:cs typeface="Segoe UI Light" panose="020B0502040204020203" pitchFamily="34" charset="0"/>
            </a:endParaRPr>
          </a:p>
        </p:txBody>
      </p:sp>
      <p:sp>
        <p:nvSpPr>
          <p:cNvPr id="2" name="Text Placeholder 1">
            <a:extLst>
              <a:ext uri="{FF2B5EF4-FFF2-40B4-BE49-F238E27FC236}">
                <a16:creationId xmlns:a16="http://schemas.microsoft.com/office/drawing/2014/main" id="{E64433CB-E91B-4F6A-821F-702741421A80}"/>
              </a:ext>
            </a:extLst>
          </p:cNvPr>
          <p:cNvSpPr>
            <a:spLocks noGrp="1"/>
          </p:cNvSpPr>
          <p:nvPr>
            <p:ph type="body" idx="1"/>
          </p:nvPr>
        </p:nvSpPr>
        <p:spPr/>
        <p:txBody>
          <a:bodyPr/>
          <a:lstStyle/>
          <a:p>
            <a:pPr marL="685800" indent="-685800">
              <a:buFont typeface="Arial" panose="020B0604020202020204" pitchFamily="34" charset="0"/>
              <a:buChar char="•"/>
            </a:pPr>
            <a:r>
              <a:rPr lang="en-GB" dirty="0">
                <a:latin typeface="+mj-lt"/>
                <a:cs typeface="Segoe UI Light" panose="020B0502040204020203" pitchFamily="34" charset="0"/>
                <a:hlinkClick r:id="rId2"/>
              </a:rPr>
              <a:t>high-perf computation expressions</a:t>
            </a:r>
            <a:endParaRPr lang="en-GB" dirty="0">
              <a:latin typeface="+mj-lt"/>
              <a:cs typeface="Segoe UI Light" panose="020B0502040204020203" pitchFamily="34" charset="0"/>
              <a:hlinkClick r:id="rId3" action="ppaction://hlinkfile"/>
            </a:endParaRPr>
          </a:p>
          <a:p>
            <a:pPr marL="685800" indent="-685800">
              <a:buFont typeface="Arial" panose="020B0604020202020204" pitchFamily="34" charset="0"/>
              <a:buChar char="•"/>
            </a:pPr>
            <a:r>
              <a:rPr lang="en-GB" dirty="0">
                <a:latin typeface="+mj-lt"/>
                <a:cs typeface="Segoe UI Light" panose="020B0502040204020203" pitchFamily="34" charset="0"/>
                <a:hlinkClick r:id="rId3" action="ppaction://hlinkfile"/>
              </a:rPr>
              <a:t>t</a:t>
            </a:r>
            <a:r>
              <a:rPr lang="en-GB" dirty="0">
                <a:latin typeface="+mj-lt"/>
                <a:cs typeface="Segoe UI Light" panose="020B0502040204020203" pitchFamily="34" charset="0"/>
                <a:hlinkClick r:id="rId3" action="ppaction://hlinkfile"/>
              </a:rPr>
              <a:t>asks</a:t>
            </a:r>
            <a:endParaRPr lang="en-GB" dirty="0">
              <a:latin typeface="+mj-lt"/>
              <a:cs typeface="Segoe UI Light" panose="020B0502040204020203" pitchFamily="34" charset="0"/>
            </a:endParaRPr>
          </a:p>
          <a:p>
            <a:pPr marL="685800" indent="-685800">
              <a:buFont typeface="Arial" panose="020B0604020202020204" pitchFamily="34" charset="0"/>
              <a:buChar char="•"/>
            </a:pPr>
            <a:r>
              <a:rPr lang="en-GB" dirty="0">
                <a:latin typeface="+mj-lt"/>
                <a:hlinkClick r:id="rId4"/>
              </a:rPr>
              <a:t>anonymous unions</a:t>
            </a:r>
            <a:endParaRPr lang="en-GB" dirty="0">
              <a:latin typeface="+mj-lt"/>
            </a:endParaRPr>
          </a:p>
          <a:p>
            <a:pPr marL="685800" indent="-685800">
              <a:buFont typeface="Arial" panose="020B0604020202020204" pitchFamily="34" charset="0"/>
              <a:buChar char="•"/>
            </a:pPr>
            <a:r>
              <a:rPr lang="en-GB" dirty="0">
                <a:latin typeface="+mj-lt"/>
                <a:hlinkClick r:id="rId5"/>
              </a:rPr>
              <a:t>inline-if-lambda</a:t>
            </a:r>
            <a:endParaRPr lang="en-GB" dirty="0">
              <a:latin typeface="+mj-lt"/>
            </a:endParaRPr>
          </a:p>
          <a:p>
            <a:pPr marL="685800" indent="-685800">
              <a:buFont typeface="Arial" panose="020B0604020202020204" pitchFamily="34" charset="0"/>
              <a:buChar char="•"/>
            </a:pPr>
            <a:r>
              <a:rPr lang="en-GB" dirty="0">
                <a:latin typeface="+mj-lt"/>
                <a:hlinkClick r:id="rId6"/>
              </a:rPr>
              <a:t>additional type-directed conversions for better interop</a:t>
            </a:r>
            <a:endParaRPr lang="en-GB" dirty="0">
              <a:latin typeface="+mj-lt"/>
            </a:endParaRPr>
          </a:p>
        </p:txBody>
      </p:sp>
    </p:spTree>
    <p:extLst>
      <p:ext uri="{BB962C8B-B14F-4D97-AF65-F5344CB8AC3E}">
        <p14:creationId xmlns:p14="http://schemas.microsoft.com/office/powerpoint/2010/main" val="284321292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backend</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"giraffe-template::*"</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giraffe</a:t>
            </a:r>
            <a:br>
              <a:rPr lang="en-GB" sz="3200" dirty="0">
                <a:latin typeface="Consolas" panose="020B0609020204030204" pitchFamily="49" charset="0"/>
                <a:cs typeface="Consolas" panose="020B0609020204030204" pitchFamily="49" charset="0"/>
              </a:rPr>
            </a:br>
            <a:endParaRPr lang="en-GB" sz="4800" dirty="0">
              <a:latin typeface="Segoe UI Light" panose="020B0502040204020203" pitchFamily="34" charset="0"/>
            </a:endParaRPr>
          </a:p>
        </p:txBody>
      </p:sp>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492" y="25819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9743492" y="2194048"/>
            <a:ext cx="2276669" cy="2031325"/>
          </a:xfrm>
          <a:prstGeom prst="rect">
            <a:avLst/>
          </a:prstGeom>
        </p:spPr>
        <p:txBody>
          <a:bodyPr wrap="square">
            <a:spAutoFit/>
          </a:bodyPr>
          <a:lstStyle/>
          <a:p>
            <a:r>
              <a:rPr lang="en-GB" dirty="0">
                <a:solidFill>
                  <a:srgbClr val="24292E"/>
                </a:solidFill>
                <a:latin typeface="-apple-system"/>
              </a:rPr>
              <a:t>A functional ASP.NET Core micro web framework for building rich web applications.</a:t>
            </a:r>
          </a:p>
          <a:p>
            <a:br>
              <a:rPr lang="en-GB" dirty="0"/>
            </a:br>
            <a:endParaRPr lang="en-GB" dirty="0"/>
          </a:p>
        </p:txBody>
      </p:sp>
      <p:sp>
        <p:nvSpPr>
          <p:cNvPr id="3" name="Rectangle 2">
            <a:extLst>
              <a:ext uri="{FF2B5EF4-FFF2-40B4-BE49-F238E27FC236}">
                <a16:creationId xmlns:a16="http://schemas.microsoft.com/office/drawing/2014/main" id="{F048568E-4E41-4B5A-A2D1-F553CA59F9AB}"/>
              </a:ext>
            </a:extLst>
          </p:cNvPr>
          <p:cNvSpPr/>
          <p:nvPr/>
        </p:nvSpPr>
        <p:spPr>
          <a:xfrm>
            <a:off x="8967537" y="4225373"/>
            <a:ext cx="2850343" cy="307777"/>
          </a:xfrm>
          <a:prstGeom prst="rect">
            <a:avLst/>
          </a:prstGeom>
        </p:spPr>
        <p:txBody>
          <a:bodyPr wrap="square">
            <a:spAutoFit/>
          </a:bodyPr>
          <a:lstStyle/>
          <a:p>
            <a:r>
              <a:rPr lang="en-GB" sz="1400" dirty="0">
                <a:latin typeface="Segoe UI Light" panose="020B0502040204020203" pitchFamily="34" charset="0"/>
                <a:cs typeface="Segoe UI Light" panose="020B0502040204020203" pitchFamily="34" charset="0"/>
                <a:hlinkClick r:id="rId3"/>
              </a:rPr>
              <a:t>github.com/giraffe-</a:t>
            </a:r>
            <a:r>
              <a:rPr lang="en-GB" sz="1400" dirty="0" err="1">
                <a:latin typeface="Segoe UI Light" panose="020B0502040204020203" pitchFamily="34" charset="0"/>
                <a:cs typeface="Segoe UI Light" panose="020B0502040204020203" pitchFamily="34" charset="0"/>
                <a:hlinkClick r:id="rId3"/>
              </a:rPr>
              <a:t>fsharp</a:t>
            </a:r>
            <a:r>
              <a:rPr lang="en-GB" sz="1400" dirty="0">
                <a:latin typeface="Segoe UI Light" panose="020B0502040204020203" pitchFamily="34" charset="0"/>
                <a:cs typeface="Segoe UI Light" panose="020B0502040204020203" pitchFamily="34" charset="0"/>
                <a:hlinkClick r:id="rId3"/>
              </a:rPr>
              <a:t>/Giraffe</a:t>
            </a:r>
            <a:r>
              <a:rPr lang="en-GB" sz="1400" dirty="0">
                <a:latin typeface="Segoe UI Light" panose="020B0502040204020203" pitchFamily="34" charset="0"/>
                <a:cs typeface="Segoe UI Light" panose="020B0502040204020203" pitchFamily="34" charset="0"/>
              </a:rPr>
              <a:t> </a:t>
            </a:r>
            <a:endParaRPr lang="en-GB" sz="1400" dirty="0"/>
          </a:p>
        </p:txBody>
      </p:sp>
      <p:sp>
        <p:nvSpPr>
          <p:cNvPr id="6" name="Speech Bubble: Rectangle 5">
            <a:extLst>
              <a:ext uri="{FF2B5EF4-FFF2-40B4-BE49-F238E27FC236}">
                <a16:creationId xmlns:a16="http://schemas.microsoft.com/office/drawing/2014/main" id="{5C0AA6A8-6677-4D02-B321-C4D16384CCF1}"/>
              </a:ext>
            </a:extLst>
          </p:cNvPr>
          <p:cNvSpPr/>
          <p:nvPr/>
        </p:nvSpPr>
        <p:spPr bwMode="auto">
          <a:xfrm>
            <a:off x="3841082" y="4000907"/>
            <a:ext cx="5038725" cy="2391872"/>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F# offers extremely high-performance functional-first server-side programming</a:t>
            </a:r>
            <a:endParaRPr lang="en-GB" b="1" u="sng" dirty="0"/>
          </a:p>
        </p:txBody>
      </p:sp>
    </p:spTree>
    <p:extLst>
      <p:ext uri="{BB962C8B-B14F-4D97-AF65-F5344CB8AC3E}">
        <p14:creationId xmlns:p14="http://schemas.microsoft.com/office/powerpoint/2010/main" val="238626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004C8C5-1F9F-4CE3-8184-0A7CA038647F}"/>
              </a:ext>
            </a:extLst>
          </p:cNvPr>
          <p:cNvGraphicFramePr/>
          <p:nvPr>
            <p:extLst>
              <p:ext uri="{D42A27DB-BD31-4B8C-83A1-F6EECF244321}">
                <p14:modId xmlns:p14="http://schemas.microsoft.com/office/powerpoint/2010/main" val="3394274435"/>
              </p:ext>
            </p:extLst>
          </p:nvPr>
        </p:nvGraphicFramePr>
        <p:xfrm>
          <a:off x="247663" y="498443"/>
          <a:ext cx="11756269" cy="5318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60321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pic>
        <p:nvPicPr>
          <p:cNvPr id="2" name="Picture 1">
            <a:extLst>
              <a:ext uri="{FF2B5EF4-FFF2-40B4-BE49-F238E27FC236}">
                <a16:creationId xmlns:a16="http://schemas.microsoft.com/office/drawing/2014/main" id="{4B2E1E01-F85A-44A3-B9A6-7893581A61EC}"/>
              </a:ext>
            </a:extLst>
          </p:cNvPr>
          <p:cNvPicPr>
            <a:picLocks noChangeAspect="1"/>
          </p:cNvPicPr>
          <p:nvPr/>
        </p:nvPicPr>
        <p:blipFill>
          <a:blip r:embed="rId2"/>
          <a:stretch>
            <a:fillRect/>
          </a:stretch>
        </p:blipFill>
        <p:spPr>
          <a:xfrm>
            <a:off x="243383" y="2193759"/>
            <a:ext cx="6829425" cy="4019550"/>
          </a:xfrm>
          <a:prstGeom prst="rect">
            <a:avLst/>
          </a:prstGeom>
        </p:spPr>
      </p:pic>
      <p:pic>
        <p:nvPicPr>
          <p:cNvPr id="2052" name="Picture 4" descr="File - Emoji U1f448 - Svg - Pointing Finger Emoji Png Clipart (1024x1024), Png Download">
            <a:extLst>
              <a:ext uri="{FF2B5EF4-FFF2-40B4-BE49-F238E27FC236}">
                <a16:creationId xmlns:a16="http://schemas.microsoft.com/office/drawing/2014/main" id="{E8AA52AC-D717-403B-8E03-3854A4DC5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957" y="2928550"/>
            <a:ext cx="3330618" cy="203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frontend (JS)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a:t>
            </a:r>
            <a:r>
              <a:rPr lang="en-GB" sz="3200" dirty="0" err="1">
                <a:latin typeface="Consolas" panose="020B0609020204030204" pitchFamily="49" charset="0"/>
              </a:rPr>
              <a:t>Fable.Template</a:t>
            </a:r>
            <a:r>
              <a:rPr lang="en-GB" sz="3200" dirty="0">
                <a:latin typeface="Consolas" panose="020B0609020204030204" pitchFamily="49" charset="0"/>
              </a:rPr>
              <a:t>::*"</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new fable</a:t>
            </a:r>
            <a:br>
              <a:rPr lang="en-GB" sz="3200" dirty="0">
                <a:latin typeface="Consolas" panose="020B0609020204030204" pitchFamily="49" charset="0"/>
                <a:cs typeface="Consolas" panose="020B0609020204030204" pitchFamily="49" charset="0"/>
              </a:rPr>
            </a:br>
            <a:r>
              <a:rPr lang="en-GB" sz="3200" dirty="0" err="1">
                <a:latin typeface="Consolas" panose="020B0609020204030204" pitchFamily="49" charset="0"/>
                <a:cs typeface="Consolas" panose="020B0609020204030204" pitchFamily="49" charset="0"/>
              </a:rPr>
              <a:t>npm</a:t>
            </a:r>
            <a:r>
              <a:rPr lang="en-GB" sz="3200" dirty="0">
                <a:latin typeface="Consolas" panose="020B0609020204030204" pitchFamily="49" charset="0"/>
                <a:cs typeface="Consolas" panose="020B0609020204030204" pitchFamily="49" charset="0"/>
              </a:rPr>
              <a:t> install</a:t>
            </a:r>
            <a:br>
              <a:rPr lang="en-GB" sz="3200" dirty="0">
                <a:latin typeface="Consolas" panose="020B0609020204030204" pitchFamily="49" charset="0"/>
                <a:cs typeface="Consolas" panose="020B0609020204030204" pitchFamily="49" charset="0"/>
              </a:rPr>
            </a:br>
            <a:r>
              <a:rPr lang="en-GB" sz="3200" dirty="0" err="1">
                <a:latin typeface="Consolas" panose="020B0609020204030204" pitchFamily="49" charset="0"/>
                <a:cs typeface="Consolas" panose="020B0609020204030204" pitchFamily="49" charset="0"/>
              </a:rPr>
              <a:t>npm</a:t>
            </a:r>
            <a:r>
              <a:rPr lang="en-GB" sz="3200" dirty="0">
                <a:latin typeface="Consolas" panose="020B0609020204030204" pitchFamily="49" charset="0"/>
                <a:cs typeface="Consolas" panose="020B0609020204030204" pitchFamily="49" charset="0"/>
              </a:rPr>
              <a:t> start</a:t>
            </a:r>
            <a:endParaRPr lang="en-GB" sz="4800" dirty="0">
              <a:latin typeface="Segoe UI Light" panose="020B0502040204020203"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9343" y="578498"/>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2">
            <a:extLst>
              <a:ext uri="{FF2B5EF4-FFF2-40B4-BE49-F238E27FC236}">
                <a16:creationId xmlns:a16="http://schemas.microsoft.com/office/drawing/2014/main" id="{05A7B362-C03C-46D4-B9C0-D9E398D573DA}"/>
              </a:ext>
            </a:extLst>
          </p:cNvPr>
          <p:cNvSpPr/>
          <p:nvPr/>
        </p:nvSpPr>
        <p:spPr bwMode="auto">
          <a:xfrm>
            <a:off x="5012156" y="3449073"/>
            <a:ext cx="5150518" cy="28304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Like Typescript, F# lives happy in the node/</a:t>
            </a:r>
            <a:r>
              <a:rPr lang="en-GB" sz="3600" b="1" dirty="0" err="1">
                <a:gradFill>
                  <a:gsLst>
                    <a:gs pos="0">
                      <a:srgbClr val="FFFFFF"/>
                    </a:gs>
                    <a:gs pos="100000">
                      <a:srgbClr val="FFFFFF"/>
                    </a:gs>
                  </a:gsLst>
                  <a:lin ang="5400000" scaled="0"/>
                </a:gradFill>
                <a:latin typeface="Segoe Light" pitchFamily="34" charset="0"/>
              </a:rPr>
              <a:t>npm</a:t>
            </a:r>
            <a:r>
              <a:rPr lang="en-GB" sz="3600" b="1" dirty="0">
                <a:gradFill>
                  <a:gsLst>
                    <a:gs pos="0">
                      <a:srgbClr val="FFFFFF"/>
                    </a:gs>
                    <a:gs pos="100000">
                      <a:srgbClr val="FFFFFF"/>
                    </a:gs>
                  </a:gsLst>
                  <a:lin ang="5400000" scaled="0"/>
                </a:gradFill>
                <a:latin typeface="Segoe Light" pitchFamily="34" charset="0"/>
              </a:rPr>
              <a:t> ecosystem. You can use F# as a </a:t>
            </a:r>
            <a:r>
              <a:rPr lang="en-GB" sz="3600" b="1" dirty="0" err="1">
                <a:gradFill>
                  <a:gsLst>
                    <a:gs pos="0">
                      <a:srgbClr val="FFFFFF"/>
                    </a:gs>
                    <a:gs pos="100000">
                      <a:srgbClr val="FFFFFF"/>
                    </a:gs>
                  </a:gsLst>
                  <a:lin ang="5400000" scaled="0"/>
                </a:gradFill>
                <a:latin typeface="Segoe Light" pitchFamily="34" charset="0"/>
              </a:rPr>
              <a:t>Javascript</a:t>
            </a:r>
            <a:r>
              <a:rPr lang="en-GB" sz="3600" b="1" dirty="0">
                <a:gradFill>
                  <a:gsLst>
                    <a:gs pos="0">
                      <a:srgbClr val="FFFFFF"/>
                    </a:gs>
                    <a:gs pos="100000">
                      <a:srgbClr val="FFFFFF"/>
                    </a:gs>
                  </a:gsLst>
                  <a:lin ang="5400000" scaled="0"/>
                </a:gradFill>
                <a:latin typeface="Segoe Light" pitchFamily="34" charset="0"/>
              </a:rPr>
              <a:t>-first language</a:t>
            </a:r>
            <a:endParaRPr lang="en-GB" b="1" dirty="0"/>
          </a:p>
        </p:txBody>
      </p:sp>
    </p:spTree>
    <p:extLst>
      <p:ext uri="{BB962C8B-B14F-4D97-AF65-F5344CB8AC3E}">
        <p14:creationId xmlns:p14="http://schemas.microsoft.com/office/powerpoint/2010/main" val="2050207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frontend (WASM)</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a:t>
            </a:r>
            <a:r>
              <a:rPr lang="en-GB" sz="3200" dirty="0" err="1">
                <a:latin typeface="Consolas" panose="020B0609020204030204" pitchFamily="49" charset="0"/>
              </a:rPr>
              <a:t>Bolero.Templates</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new bolero-app</a:t>
            </a: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run</a:t>
            </a:r>
            <a:br>
              <a:rPr lang="en-GB" sz="3200" dirty="0">
                <a:latin typeface="Consolas" panose="020B0609020204030204" pitchFamily="49" charset="0"/>
                <a:cs typeface="Consolas" panose="020B0609020204030204" pitchFamily="49" charset="0"/>
              </a:rPr>
            </a:br>
            <a:endParaRPr lang="en-GB" sz="4800" dirty="0">
              <a:latin typeface="Segoe UI Light" panose="020B0502040204020203" pitchFamily="34" charset="0"/>
            </a:endParaRPr>
          </a:p>
        </p:txBody>
      </p:sp>
      <p:pic>
        <p:nvPicPr>
          <p:cNvPr id="6146" name="Picture 2" descr="Bolero Enables Writing F# Apps Running in WebAssembly Using Blazor">
            <a:extLst>
              <a:ext uri="{FF2B5EF4-FFF2-40B4-BE49-F238E27FC236}">
                <a16:creationId xmlns:a16="http://schemas.microsoft.com/office/drawing/2014/main" id="{A33E3D2A-3C34-46E3-9FB5-777BF4DB1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6775" y="388793"/>
            <a:ext cx="31432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528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31113</TotalTime>
  <Words>3760</Words>
  <Application>Microsoft Office PowerPoint</Application>
  <PresentationFormat>Widescreen</PresentationFormat>
  <Paragraphs>553</Paragraphs>
  <Slides>71</Slides>
  <Notes>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71</vt:i4>
      </vt:variant>
    </vt:vector>
  </HeadingPairs>
  <TitlesOfParts>
    <vt:vector size="88" baseType="lpstr">
      <vt:lpstr>Arial</vt:lpstr>
      <vt:lpstr>Segoe UI</vt:lpstr>
      <vt:lpstr>Segoe Light</vt:lpstr>
      <vt:lpstr>Calibri</vt:lpstr>
      <vt:lpstr>inherit</vt:lpstr>
      <vt:lpstr>Open Sans</vt:lpstr>
      <vt:lpstr>Lucida Console</vt:lpstr>
      <vt:lpstr>Consolas</vt:lpstr>
      <vt:lpstr>Wingdings</vt:lpstr>
      <vt:lpstr>Segoe UI Light</vt:lpstr>
      <vt:lpstr>-apple-system</vt:lpstr>
      <vt:lpstr>Tw Cen MT</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and F# 5.0+ </vt:lpstr>
      <vt:lpstr>Aside  The Early History of F# - HOPL IV (2021)  fsharp.org/history </vt:lpstr>
      <vt:lpstr>PowerPoint Presentation</vt:lpstr>
      <vt:lpstr>PowerPoint Presentation</vt:lpstr>
      <vt:lpstr>F# get started  dotnet new -lang F#  dotnet build </vt:lpstr>
      <vt:lpstr>F# for the backend  dotnet new -i "giraffe-template::*"  dotnet giraffe </vt:lpstr>
      <vt:lpstr>F# for the frontend (JS)  dotnet new -i "Fable.Template::*"  dotnet new fable npm install npm start</vt:lpstr>
      <vt:lpstr>F# for the frontend (WASM)  dotnet new -i Bolero.Templates  dotnet new bolero-app dotnet run </vt:lpstr>
      <vt:lpstr>F# for the full stack  dotnet new -i SAFE.Template  dotnet new SAFE dotnet tool restore dotnet fake run</vt:lpstr>
      <vt:lpstr>A functional-first approach makes a huge difference in practice  fsharp.org/testimonials </vt:lpstr>
      <vt:lpstr>An analysis (Simon Cousins, Energy Sector)</vt:lpstr>
      <vt:lpstr>PowerPoint Presentation</vt:lpstr>
      <vt:lpstr>Simon Cousins, Energy Sector</vt:lpstr>
      <vt:lpstr> The Community at the Centre of the Technology  fsharp.org   </vt:lpstr>
      <vt:lpstr>The F# Language Design Process  github.com/fsharp/fslang-design github.com/fsharp/fslang-suggestions   </vt:lpstr>
      <vt:lpstr>F# 4.1 (2017)  ✔ Optional large scope cycles ✔ Result&lt;T,Error&gt; in standard library ✔ Unboxed (struct) tuples ✔ Unboxed (struct) records ✔ Unboxed (struct) unions  ✔ More bits and pieces </vt:lpstr>
      <vt:lpstr>F# 4.5 (2018)  ✔ Span&lt;T&gt; high perf type-safe non-allocating code ✔ Improved async debugging  ✔ Tooling updates </vt:lpstr>
      <vt:lpstr>F# 4.6 (2019)  ✔ Anonymous records  ✔ Tooling updates </vt:lpstr>
      <vt:lpstr>F# 4.7 (2019)  ✔ Implicit yields  ✔ /langversion  ✔ indentation relaxations</vt:lpstr>
      <vt:lpstr>F# 5.0! (2021)  ✔ #r nuget packages in scripts “#r "nuget: Newtonsoft.Json" ✔ Jupyter and .NET Interactive notebooks! ✔ string interpolation ✔ nameof ✔ applicatives syntax in computation expressions ✔ improved .NET interop ✔ improved Map/Set performance + more</vt:lpstr>
      <vt:lpstr>OK, I’m the language designer. I could tell you about the features.  But what code do I like and not like?</vt:lpstr>
      <vt:lpstr>WARNING: Opinion!</vt:lpstr>
      <vt:lpstr>Reminder:  The F# Advent Calendar (started by F# users in Japan!)  English 2017,  2016, 2015  Japanese 2016, 2015, 2014, 2013, 2012, 2011, 2010</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I love :) - data scripting + type providers  </vt:lpstr>
      <vt:lpstr>Code I love :) - model-view-update mobile UIs - view functions! </vt:lpstr>
      <vt:lpstr>Code I love :) - model-view-update web UIs - view functions! </vt:lpstr>
      <vt:lpstr>Code we love :) - composition </vt:lpstr>
      <vt:lpstr>PowerPoint Presentation</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  works well with expression-oriented programming</vt:lpstr>
      <vt:lpstr>In the extreme Object-Oriented Programming can be…  objects as a single paradigm  hierarchical classification (Animal, Cat, Dog, AbstractJellyBeanFactoryDelegator)  large abstractions with many holes and failure points  declarations not expressions  composition through… more hierarchies </vt:lpstr>
      <vt:lpstr>The F# approach is to embrace object programming, make it fit with the expression-oriented typed functional paradigm  but not embrace full “object-orientation” (unless you happen to be in a project using that technique) </vt:lpstr>
      <vt:lpstr>Code I love: computation expressions</vt:lpstr>
      <vt:lpstr>seq { … } [ … ] [| … |]    async { … } option { … } task { … } taskSeq { … } asyncOption { … } …. </vt:lpstr>
      <vt:lpstr>seq { … }, [ … ], [| … |]</vt:lpstr>
      <vt:lpstr>async { … }</vt:lpstr>
      <vt:lpstr>asyncSeq { … }</vt:lpstr>
      <vt:lpstr>I love…</vt:lpstr>
      <vt:lpstr>What’s coming in F# 5.1/6.0…?</vt:lpstr>
      <vt:lpstr>In Closing</vt:lpstr>
      <vt:lpstr>PowerPoint Presentation</vt:lpstr>
      <vt:lpstr>Thanks! Questions?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617</cp:revision>
  <cp:lastPrinted>2010-05-11T05:02:34Z</cp:lastPrinted>
  <dcterms:created xsi:type="dcterms:W3CDTF">2010-11-09T11:20:14Z</dcterms:created>
  <dcterms:modified xsi:type="dcterms:W3CDTF">2021-05-05T00:09:33Z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dsyme@microsoft.com</vt:lpwstr>
  </property>
  <property fmtid="{D5CDD505-2E9C-101B-9397-08002B2CF9AE}" pid="5" name="MSIP_Label_f42aa342-8706-4288-bd11-ebb85995028c_SetDate">
    <vt:lpwstr>2019-02-20T20:14:02.2784112Z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755998b5-d8a5-4a9e-a574-44dc9f959045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